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69" r:id="rId5"/>
    <p:sldId id="259" r:id="rId6"/>
    <p:sldId id="260" r:id="rId7"/>
    <p:sldId id="261" r:id="rId8"/>
    <p:sldId id="263" r:id="rId9"/>
    <p:sldId id="265" r:id="rId10"/>
    <p:sldId id="266" r:id="rId11"/>
    <p:sldId id="267" r:id="rId12"/>
    <p:sldId id="264" r:id="rId13"/>
    <p:sldId id="268" r:id="rId14"/>
    <p:sldId id="25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1200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6703" y="231503"/>
            <a:ext cx="64677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IP </a:t>
            </a:r>
            <a:r>
              <a:rPr lang="en-US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Gimnaziul</a:t>
            </a:r>
            <a:r>
              <a:rPr lang="en-US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”</a:t>
            </a:r>
            <a:r>
              <a:rPr lang="en-US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Nicolae</a:t>
            </a:r>
            <a:r>
              <a:rPr lang="en-US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Dabija”Pînzăreni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49291" y="6292334"/>
            <a:ext cx="237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09564" y="1645812"/>
            <a:ext cx="705507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Times New Roman"/>
                <a:cs typeface="Times New Roman"/>
              </a:rPr>
              <a:t>Gala </a:t>
            </a:r>
            <a:endParaRPr lang="ro-RO" sz="96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ea typeface="Times New Roman"/>
              <a:cs typeface="Times New Roman"/>
            </a:endParaRPr>
          </a:p>
          <a:p>
            <a:pPr algn="ctr"/>
            <a:r>
              <a:rPr lang="en-US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Times New Roman"/>
                <a:cs typeface="Times New Roman"/>
              </a:rPr>
              <a:t>SUCCESELOR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17520" y="6015335"/>
            <a:ext cx="38249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Times New Roman"/>
                <a:cs typeface="Times New Roman"/>
              </a:rPr>
              <a:t>Anul</a:t>
            </a:r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Times New Roman"/>
                <a:cs typeface="Times New Roman"/>
              </a:rPr>
              <a:t> de </a:t>
            </a:r>
            <a:r>
              <a:rPr lang="en-US" sz="2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Times New Roman"/>
                <a:cs typeface="Times New Roman"/>
              </a:rPr>
              <a:t>studii</a:t>
            </a:r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Times New Roman"/>
                <a:cs typeface="Times New Roman"/>
              </a:rPr>
              <a:t> 2019-2020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3851420"/>
      </p:ext>
    </p:extLst>
  </p:cSld>
  <p:clrMapOvr>
    <a:masterClrMapping/>
  </p:clrMapOvr>
  <p:transition advTm="996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2994" y="301393"/>
            <a:ext cx="8971005" cy="5193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solidFill>
                  <a:srgbClr val="262626"/>
                </a:solidFill>
                <a:ea typeface="Times New Roman"/>
                <a:cs typeface="Times New Roman"/>
              </a:rPr>
              <a:t>11.Mihai </a:t>
            </a:r>
            <a:r>
              <a:rPr lang="en-US" sz="3600" b="1" dirty="0" err="1">
                <a:solidFill>
                  <a:srgbClr val="262626"/>
                </a:solidFill>
                <a:ea typeface="Times New Roman"/>
                <a:cs typeface="Times New Roman"/>
              </a:rPr>
              <a:t>Eminescu</a:t>
            </a:r>
            <a:r>
              <a:rPr lang="en-US" sz="3600" b="1" dirty="0">
                <a:solidFill>
                  <a:srgbClr val="262626"/>
                </a:solidFill>
                <a:ea typeface="Times New Roman"/>
                <a:cs typeface="Times New Roman"/>
              </a:rPr>
              <a:t> la </a:t>
            </a:r>
            <a:r>
              <a:rPr lang="en-US" sz="3600" b="1" dirty="0" err="1">
                <a:solidFill>
                  <a:srgbClr val="262626"/>
                </a:solidFill>
                <a:ea typeface="Times New Roman"/>
                <a:cs typeface="Times New Roman"/>
              </a:rPr>
              <a:t>cei</a:t>
            </a:r>
            <a:r>
              <a:rPr lang="en-US" sz="3600" b="1" dirty="0">
                <a:solidFill>
                  <a:srgbClr val="262626"/>
                </a:solidFill>
                <a:ea typeface="Times New Roman"/>
                <a:cs typeface="Times New Roman"/>
              </a:rPr>
              <a:t> 170 de </a:t>
            </a:r>
            <a:r>
              <a:rPr lang="en-US" sz="3600" b="1" dirty="0" err="1">
                <a:solidFill>
                  <a:srgbClr val="262626"/>
                </a:solidFill>
                <a:ea typeface="Times New Roman"/>
                <a:cs typeface="Times New Roman"/>
              </a:rPr>
              <a:t>ani</a:t>
            </a:r>
            <a:r>
              <a:rPr lang="en-US" sz="3600" b="1" dirty="0">
                <a:solidFill>
                  <a:srgbClr val="262626"/>
                </a:solidFill>
                <a:ea typeface="Times New Roman"/>
                <a:cs typeface="Times New Roman"/>
              </a:rPr>
              <a:t>;</a:t>
            </a:r>
            <a:endParaRPr lang="ru-RU" sz="28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solidFill>
                  <a:srgbClr val="262626"/>
                </a:solidFill>
                <a:ea typeface="Times New Roman"/>
                <a:cs typeface="Times New Roman"/>
              </a:rPr>
              <a:t>12.Grigore </a:t>
            </a:r>
            <a:r>
              <a:rPr lang="en-US" sz="3600" b="1" dirty="0" err="1">
                <a:solidFill>
                  <a:srgbClr val="262626"/>
                </a:solidFill>
                <a:ea typeface="Times New Roman"/>
                <a:cs typeface="Times New Roman"/>
              </a:rPr>
              <a:t>Vieru</a:t>
            </a:r>
            <a:r>
              <a:rPr lang="en-US" sz="3600" b="1" dirty="0">
                <a:solidFill>
                  <a:srgbClr val="262626"/>
                </a:solidFill>
                <a:ea typeface="Times New Roman"/>
                <a:cs typeface="Times New Roman"/>
              </a:rPr>
              <a:t> – </a:t>
            </a:r>
            <a:r>
              <a:rPr lang="en-US" sz="3600" b="1" dirty="0" err="1">
                <a:solidFill>
                  <a:srgbClr val="262626"/>
                </a:solidFill>
                <a:ea typeface="Times New Roman"/>
                <a:cs typeface="Times New Roman"/>
              </a:rPr>
              <a:t>Om,Poet,Cetățean,Patrimoniu</a:t>
            </a:r>
            <a:r>
              <a:rPr lang="en-US" sz="3600" b="1" dirty="0">
                <a:solidFill>
                  <a:srgbClr val="262626"/>
                </a:solidFill>
                <a:ea typeface="Times New Roman"/>
                <a:cs typeface="Times New Roman"/>
              </a:rPr>
              <a:t> al </a:t>
            </a:r>
            <a:r>
              <a:rPr lang="en-US" sz="3600" b="1" dirty="0" err="1">
                <a:solidFill>
                  <a:srgbClr val="262626"/>
                </a:solidFill>
                <a:ea typeface="Times New Roman"/>
                <a:cs typeface="Times New Roman"/>
              </a:rPr>
              <a:t>națiunii</a:t>
            </a:r>
            <a:r>
              <a:rPr lang="en-US" sz="3600" b="1" dirty="0">
                <a:solidFill>
                  <a:srgbClr val="262626"/>
                </a:solidFill>
                <a:ea typeface="Times New Roman"/>
                <a:cs typeface="Times New Roman"/>
              </a:rPr>
              <a:t>;</a:t>
            </a:r>
            <a:endParaRPr lang="ru-RU" sz="28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solidFill>
                  <a:srgbClr val="262626"/>
                </a:solidFill>
                <a:ea typeface="Times New Roman"/>
                <a:cs typeface="Times New Roman"/>
              </a:rPr>
              <a:t>13.Dragobete – </a:t>
            </a:r>
            <a:r>
              <a:rPr lang="en-US" sz="3600" b="1" dirty="0" err="1">
                <a:solidFill>
                  <a:srgbClr val="262626"/>
                </a:solidFill>
                <a:ea typeface="Times New Roman"/>
                <a:cs typeface="Times New Roman"/>
              </a:rPr>
              <a:t>cântăm,vorbim</a:t>
            </a:r>
            <a:r>
              <a:rPr lang="en-US" sz="3600" b="1" dirty="0">
                <a:solidFill>
                  <a:srgbClr val="262626"/>
                </a:solidFill>
                <a:ea typeface="Times New Roman"/>
                <a:cs typeface="Times New Roman"/>
              </a:rPr>
              <a:t> de </a:t>
            </a:r>
            <a:r>
              <a:rPr lang="en-US" sz="3600" b="1" dirty="0" err="1">
                <a:solidFill>
                  <a:srgbClr val="262626"/>
                </a:solidFill>
                <a:ea typeface="Times New Roman"/>
                <a:cs typeface="Times New Roman"/>
              </a:rPr>
              <a:t>dragoste</a:t>
            </a:r>
            <a:r>
              <a:rPr lang="en-US" sz="3600" b="1" dirty="0">
                <a:solidFill>
                  <a:srgbClr val="262626"/>
                </a:solidFill>
                <a:ea typeface="Times New Roman"/>
                <a:cs typeface="Times New Roman"/>
              </a:rPr>
              <a:t>;</a:t>
            </a:r>
            <a:endParaRPr lang="ru-RU" sz="28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solidFill>
                  <a:srgbClr val="262626"/>
                </a:solidFill>
                <a:ea typeface="Times New Roman"/>
                <a:cs typeface="Times New Roman"/>
              </a:rPr>
              <a:t>14.Elevul </a:t>
            </a:r>
            <a:r>
              <a:rPr lang="en-US" sz="3600" b="1" dirty="0" err="1">
                <a:solidFill>
                  <a:srgbClr val="262626"/>
                </a:solidFill>
                <a:ea typeface="Times New Roman"/>
                <a:cs typeface="Times New Roman"/>
              </a:rPr>
              <a:t>anului</a:t>
            </a:r>
            <a:r>
              <a:rPr lang="en-US" sz="3600" b="1" dirty="0">
                <a:solidFill>
                  <a:srgbClr val="262626"/>
                </a:solidFill>
                <a:ea typeface="Times New Roman"/>
                <a:cs typeface="Times New Roman"/>
              </a:rPr>
              <a:t>;</a:t>
            </a:r>
            <a:endParaRPr lang="ru-RU" sz="28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solidFill>
                  <a:srgbClr val="262626"/>
                </a:solidFill>
                <a:ea typeface="Times New Roman"/>
                <a:cs typeface="Times New Roman"/>
              </a:rPr>
              <a:t>15.Mărțișor 2020;</a:t>
            </a:r>
            <a:endParaRPr lang="ru-RU" sz="28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solidFill>
                  <a:srgbClr val="262626"/>
                </a:solidFill>
                <a:ea typeface="Times New Roman"/>
                <a:cs typeface="Times New Roman"/>
              </a:rPr>
              <a:t>16.Miss </a:t>
            </a:r>
            <a:r>
              <a:rPr lang="en-US" sz="3600" b="1" dirty="0" err="1">
                <a:solidFill>
                  <a:srgbClr val="262626"/>
                </a:solidFill>
                <a:ea typeface="Times New Roman"/>
                <a:cs typeface="Times New Roman"/>
              </a:rPr>
              <a:t>și</a:t>
            </a:r>
            <a:r>
              <a:rPr lang="en-US" sz="3600" b="1" dirty="0">
                <a:solidFill>
                  <a:srgbClr val="262626"/>
                </a:solidFill>
                <a:ea typeface="Times New Roman"/>
                <a:cs typeface="Times New Roman"/>
              </a:rPr>
              <a:t> Mister </a:t>
            </a:r>
            <a:r>
              <a:rPr lang="en-US" sz="3600" b="1" dirty="0" err="1">
                <a:solidFill>
                  <a:srgbClr val="262626"/>
                </a:solidFill>
                <a:ea typeface="Times New Roman"/>
                <a:cs typeface="Times New Roman"/>
              </a:rPr>
              <a:t>gimnaziu</a:t>
            </a:r>
            <a:r>
              <a:rPr lang="en-US" sz="3600" b="1" dirty="0">
                <a:solidFill>
                  <a:srgbClr val="262626"/>
                </a:solidFill>
                <a:ea typeface="Times New Roman"/>
                <a:cs typeface="Times New Roman"/>
              </a:rPr>
              <a:t>;</a:t>
            </a:r>
            <a:endParaRPr lang="ru-RU" sz="28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7592203"/>
      </p:ext>
    </p:extLst>
  </p:cSld>
  <p:clrMapOvr>
    <a:masterClrMapping/>
  </p:clrMapOvr>
  <p:transition advTm="2031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708" y="507878"/>
            <a:ext cx="8946292" cy="5830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solidFill>
                  <a:srgbClr val="262626"/>
                </a:solidFill>
                <a:ea typeface="Times New Roman"/>
                <a:cs typeface="Times New Roman"/>
              </a:rPr>
              <a:t>17.Paștele – </a:t>
            </a:r>
            <a:r>
              <a:rPr lang="en-US" sz="3600" b="1" dirty="0" err="1">
                <a:solidFill>
                  <a:srgbClr val="262626"/>
                </a:solidFill>
                <a:ea typeface="Times New Roman"/>
                <a:cs typeface="Times New Roman"/>
              </a:rPr>
              <a:t>sărbătoarea</a:t>
            </a:r>
            <a:r>
              <a:rPr lang="en-US" sz="3600" b="1" dirty="0">
                <a:solidFill>
                  <a:srgbClr val="262626"/>
                </a:solidFill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62626"/>
                </a:solidFill>
                <a:ea typeface="Times New Roman"/>
                <a:cs typeface="Times New Roman"/>
              </a:rPr>
              <a:t>Învierii</a:t>
            </a:r>
            <a:r>
              <a:rPr lang="en-US" sz="3600" b="1" dirty="0">
                <a:solidFill>
                  <a:srgbClr val="262626"/>
                </a:solidFill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62626"/>
                </a:solidFill>
                <a:ea typeface="Times New Roman"/>
                <a:cs typeface="Times New Roman"/>
              </a:rPr>
              <a:t>Domnului</a:t>
            </a:r>
            <a:r>
              <a:rPr lang="en-US" sz="3600" b="1" dirty="0">
                <a:solidFill>
                  <a:srgbClr val="262626"/>
                </a:solidFill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62626"/>
                </a:solidFill>
                <a:ea typeface="Times New Roman"/>
                <a:cs typeface="Times New Roman"/>
              </a:rPr>
              <a:t>Iisus</a:t>
            </a:r>
            <a:r>
              <a:rPr lang="en-US" sz="3600" b="1" dirty="0">
                <a:solidFill>
                  <a:srgbClr val="262626"/>
                </a:solidFill>
                <a:ea typeface="Times New Roman"/>
                <a:cs typeface="Times New Roman"/>
              </a:rPr>
              <a:t>;(online)</a:t>
            </a:r>
            <a:endParaRPr lang="ru-RU" sz="28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solidFill>
                  <a:srgbClr val="262626"/>
                </a:solidFill>
                <a:ea typeface="Times New Roman"/>
                <a:cs typeface="Times New Roman"/>
              </a:rPr>
              <a:t>18.Ziua </a:t>
            </a:r>
            <a:r>
              <a:rPr lang="en-US" sz="3600" b="1" dirty="0" err="1">
                <a:solidFill>
                  <a:srgbClr val="262626"/>
                </a:solidFill>
                <a:ea typeface="Times New Roman"/>
                <a:cs typeface="Times New Roman"/>
              </a:rPr>
              <a:t>Pământului</a:t>
            </a:r>
            <a:r>
              <a:rPr lang="en-US" sz="3600" b="1" dirty="0">
                <a:solidFill>
                  <a:srgbClr val="262626"/>
                </a:solidFill>
                <a:ea typeface="Times New Roman"/>
                <a:cs typeface="Times New Roman"/>
              </a:rPr>
              <a:t> (online);</a:t>
            </a:r>
            <a:endParaRPr lang="ru-RU" sz="28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solidFill>
                  <a:srgbClr val="262626"/>
                </a:solidFill>
                <a:ea typeface="Times New Roman"/>
                <a:cs typeface="Times New Roman"/>
              </a:rPr>
              <a:t>19.Ziua </a:t>
            </a:r>
            <a:r>
              <a:rPr lang="en-US" sz="3600" b="1" dirty="0" err="1">
                <a:solidFill>
                  <a:srgbClr val="262626"/>
                </a:solidFill>
                <a:ea typeface="Times New Roman"/>
                <a:cs typeface="Times New Roman"/>
              </a:rPr>
              <a:t>Faptelor</a:t>
            </a:r>
            <a:r>
              <a:rPr lang="en-US" sz="3600" b="1" dirty="0">
                <a:solidFill>
                  <a:srgbClr val="262626"/>
                </a:solidFill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62626"/>
                </a:solidFill>
                <a:ea typeface="Times New Roman"/>
                <a:cs typeface="Times New Roman"/>
              </a:rPr>
              <a:t>Bune</a:t>
            </a:r>
            <a:r>
              <a:rPr lang="en-US" sz="3600" b="1" dirty="0">
                <a:solidFill>
                  <a:srgbClr val="262626"/>
                </a:solidFill>
                <a:ea typeface="Times New Roman"/>
                <a:cs typeface="Times New Roman"/>
              </a:rPr>
              <a:t> (online);</a:t>
            </a:r>
            <a:endParaRPr lang="ru-RU" sz="28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solidFill>
                  <a:srgbClr val="262626"/>
                </a:solidFill>
                <a:ea typeface="Times New Roman"/>
                <a:cs typeface="Times New Roman"/>
              </a:rPr>
              <a:t>20.Ziua </a:t>
            </a:r>
            <a:r>
              <a:rPr lang="en-US" sz="3600" b="1" dirty="0" err="1">
                <a:solidFill>
                  <a:srgbClr val="262626"/>
                </a:solidFill>
                <a:ea typeface="Times New Roman"/>
                <a:cs typeface="Times New Roman"/>
              </a:rPr>
              <a:t>Victoriei.Lecția</a:t>
            </a:r>
            <a:r>
              <a:rPr lang="en-US" sz="3600" b="1" dirty="0">
                <a:solidFill>
                  <a:srgbClr val="262626"/>
                </a:solidFill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62626"/>
                </a:solidFill>
                <a:ea typeface="Times New Roman"/>
                <a:cs typeface="Times New Roman"/>
              </a:rPr>
              <a:t>Păcii</a:t>
            </a:r>
            <a:r>
              <a:rPr lang="en-US" sz="3600" b="1" dirty="0">
                <a:solidFill>
                  <a:srgbClr val="262626"/>
                </a:solidFill>
                <a:ea typeface="Times New Roman"/>
                <a:cs typeface="Times New Roman"/>
              </a:rPr>
              <a:t> (online);</a:t>
            </a:r>
            <a:endParaRPr lang="ru-RU" sz="28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solidFill>
                  <a:srgbClr val="262626"/>
                </a:solidFill>
                <a:ea typeface="Times New Roman"/>
                <a:cs typeface="Times New Roman"/>
              </a:rPr>
              <a:t>21.Descoperim </a:t>
            </a:r>
            <a:r>
              <a:rPr lang="en-US" sz="3600" b="1" dirty="0" err="1">
                <a:solidFill>
                  <a:srgbClr val="262626"/>
                </a:solidFill>
                <a:ea typeface="Times New Roman"/>
                <a:cs typeface="Times New Roman"/>
              </a:rPr>
              <a:t>Republica</a:t>
            </a:r>
            <a:r>
              <a:rPr lang="en-US" sz="3600" b="1" dirty="0">
                <a:solidFill>
                  <a:srgbClr val="262626"/>
                </a:solidFill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62626"/>
                </a:solidFill>
                <a:ea typeface="Times New Roman"/>
                <a:cs typeface="Times New Roman"/>
              </a:rPr>
              <a:t>Moldova,împreună</a:t>
            </a:r>
            <a:r>
              <a:rPr lang="en-US" sz="3600" b="1" dirty="0">
                <a:solidFill>
                  <a:srgbClr val="262626"/>
                </a:solidFill>
                <a:ea typeface="Times New Roman"/>
                <a:cs typeface="Times New Roman"/>
              </a:rPr>
              <a:t> (online);</a:t>
            </a:r>
            <a:endParaRPr lang="ru-RU" sz="28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solidFill>
                  <a:srgbClr val="262626"/>
                </a:solidFill>
                <a:ea typeface="Times New Roman"/>
                <a:cs typeface="Times New Roman"/>
              </a:rPr>
              <a:t>22.Ziua </a:t>
            </a:r>
            <a:r>
              <a:rPr lang="en-US" sz="3600" b="1" dirty="0" err="1">
                <a:solidFill>
                  <a:srgbClr val="262626"/>
                </a:solidFill>
                <a:ea typeface="Times New Roman"/>
                <a:cs typeface="Times New Roman"/>
              </a:rPr>
              <a:t>Drapelului</a:t>
            </a:r>
            <a:r>
              <a:rPr lang="en-US" sz="3600" b="1" dirty="0">
                <a:solidFill>
                  <a:srgbClr val="262626"/>
                </a:solidFill>
                <a:ea typeface="Times New Roman"/>
                <a:cs typeface="Times New Roman"/>
              </a:rPr>
              <a:t> de Stat (online);</a:t>
            </a:r>
            <a:endParaRPr lang="ru-RU" sz="28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8589517"/>
      </p:ext>
    </p:extLst>
  </p:cSld>
  <p:clrMapOvr>
    <a:masterClrMapping/>
  </p:clrMapOvr>
  <p:transition advTm="2090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gimnaziulpinzareni.educ.md/wp-content/uploads/sites/99/2020/03/IMG_20200228_192305-225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0020" y="324801"/>
            <a:ext cx="2143125" cy="257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gimnaziulpinzareni.educ.md/wp-content/uploads/sites/99/2020/01/78753764_2593137884103459_7558653368739037184_o-300x1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0888" y="3059109"/>
            <a:ext cx="28575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://gimnaziulpinzareni.educ.md/wp-content/uploads/sites/99/2019/10/31b8a08431e5575c7d92e94fafd66722.0-300x2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4190" y="4742496"/>
            <a:ext cx="28575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://gimnaziulpinzareni.educ.md/wp-content/uploads/sites/99/2019/10/i-3-300x2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7518" y="4714875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://gimnaziulpinzareni.educ.md/wp-content/uploads/sites/99/2019/09/IMG-d5ff9202b4fa8995e1204e0be6234a64-V-300x1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654" y="2511101"/>
            <a:ext cx="2857500" cy="203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http://gimnaziulpinzareni.educ.md/wp-content/uploads/sites/99/2019/09/i-4-300x22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2492" y="753107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" descr="http://gimnaziulpinzareni.educ.md/wp-content/uploads/sites/99/2019/09/i-7-300x16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654" y="333374"/>
            <a:ext cx="28575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6415045"/>
      </p:ext>
    </p:extLst>
  </p:cSld>
  <p:clrMapOvr>
    <a:masterClrMapping/>
  </p:clrMapOvr>
  <p:transition advTm="20391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gimnaziulpinzareni.educ.md/wp-content/uploads/sites/99/2020/03/i-16-3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097" y="9620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gimnaziulpinzareni.educ.md/wp-content/uploads/sites/99/2020/03/i-11-30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464" y="96201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http://gimnaziulpinzareni.educ.md/wp-content/uploads/sites/99/2020/05/%D0%B8%D0%B7%D0%BE%D0%B1%D1%80%D0%B0%D0%B6%D0%B5%D0%BD%D0%B8%D0%B5_viber_2020-05-07_02-38-03-223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2043" y="2700337"/>
            <a:ext cx="21240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http://gimnaziulpinzareni.educ.md/wp-content/uploads/sites/99/2020/05/93771125_1576081129225208_8363415620217208832_n-225x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9426" y="338135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http://gimnaziulpinzareni.educ.md/wp-content/uploads/sites/99/2020/05/94252711_1576196342547020_5829959895734026240_o-150x1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2040" y="4655819"/>
            <a:ext cx="19050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http://gimnaziulpinzareni.educ.md/wp-content/uploads/sites/99/2020/03/IMG_20200302_111013-300x22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464" y="2512694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28" name="Picture 32" descr="http://gimnaziulpinzareni.educ.md/wp-content/uploads/sites/99/2020/05/%D0%B8%D0%B7%D0%BE%D0%B1%D1%80%D0%B0%D0%B6%D0%B5%D0%BD%D0%B8%D0%B5_viber_2020-05-07_02-40-51-225x3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1427" y="3584256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6617673"/>
      </p:ext>
    </p:extLst>
  </p:cSld>
  <p:clrMapOvr>
    <a:masterClrMapping/>
  </p:clrMapOvr>
  <p:transition advTm="15266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43224" y="2896433"/>
            <a:ext cx="633019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VĂ MULȚUMIM</a:t>
            </a:r>
          </a:p>
          <a:p>
            <a:pPr algn="ctr"/>
            <a:r>
              <a:rPr lang="ro-RO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PENTRU ATENȚIE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ransition advTm="3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2738" y="1358480"/>
            <a:ext cx="8921261" cy="4003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ctr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a typeface="Times New Roman"/>
                <a:cs typeface="Times New Roman"/>
              </a:rPr>
              <a:t> </a:t>
            </a:r>
            <a:r>
              <a:rPr lang="en-US" sz="3200" b="1" dirty="0" smtClean="0">
                <a:ea typeface="Times New Roman"/>
                <a:cs typeface="Times New Roman"/>
              </a:rPr>
              <a:t>1.Turnamentul </a:t>
            </a:r>
            <a:r>
              <a:rPr lang="en-US" sz="3200" b="1" dirty="0" err="1">
                <a:ea typeface="Times New Roman"/>
                <a:cs typeface="Times New Roman"/>
              </a:rPr>
              <a:t>în</a:t>
            </a:r>
            <a:r>
              <a:rPr lang="en-US" sz="3200" b="1" dirty="0">
                <a:ea typeface="Times New Roman"/>
                <a:cs typeface="Times New Roman"/>
              </a:rPr>
              <a:t> </a:t>
            </a:r>
            <a:r>
              <a:rPr lang="en-US" sz="3200" b="1" dirty="0" err="1">
                <a:ea typeface="Times New Roman"/>
                <a:cs typeface="Times New Roman"/>
              </a:rPr>
              <a:t>domeniul</a:t>
            </a:r>
            <a:r>
              <a:rPr lang="en-US" sz="3200" b="1" dirty="0">
                <a:ea typeface="Times New Roman"/>
                <a:cs typeface="Times New Roman"/>
              </a:rPr>
              <a:t> </a:t>
            </a:r>
            <a:r>
              <a:rPr lang="en-US" sz="3200" b="1" dirty="0" err="1" smtClean="0">
                <a:ea typeface="Times New Roman"/>
                <a:cs typeface="Times New Roman"/>
              </a:rPr>
              <a:t>Drepturilor</a:t>
            </a:r>
            <a:r>
              <a:rPr lang="ro-RO" sz="3200" b="1" dirty="0" smtClean="0">
                <a:ea typeface="Times New Roman"/>
                <a:cs typeface="Times New Roman"/>
              </a:rPr>
              <a:t>                   </a:t>
            </a:r>
            <a:r>
              <a:rPr lang="en-US" sz="3200" b="1" dirty="0" err="1" smtClean="0">
                <a:ea typeface="Times New Roman"/>
                <a:cs typeface="Times New Roman"/>
              </a:rPr>
              <a:t>Omului</a:t>
            </a:r>
            <a:r>
              <a:rPr lang="en-US" sz="3200" b="1" dirty="0" smtClean="0">
                <a:ea typeface="Times New Roman"/>
                <a:cs typeface="Times New Roman"/>
              </a:rPr>
              <a:t>/</a:t>
            </a:r>
            <a:r>
              <a:rPr lang="en-US" sz="3200" b="1" dirty="0" err="1" smtClean="0">
                <a:ea typeface="Times New Roman"/>
                <a:cs typeface="Times New Roman"/>
              </a:rPr>
              <a:t>Copilului,</a:t>
            </a:r>
            <a:r>
              <a:rPr lang="en-US" sz="3200" dirty="0" err="1" smtClean="0">
                <a:ea typeface="Times New Roman"/>
                <a:cs typeface="Times New Roman"/>
              </a:rPr>
              <a:t>mențiune</a:t>
            </a:r>
            <a:r>
              <a:rPr lang="en-US" sz="3200" dirty="0">
                <a:ea typeface="Times New Roman"/>
                <a:cs typeface="Times New Roman"/>
              </a:rPr>
              <a:t>,</a:t>
            </a:r>
            <a:endParaRPr lang="ru-RU" sz="3200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>
                <a:ea typeface="Times New Roman"/>
                <a:cs typeface="Times New Roman"/>
              </a:rPr>
              <a:t>elevii</a:t>
            </a:r>
            <a:r>
              <a:rPr lang="en-US" sz="3200" dirty="0">
                <a:ea typeface="Times New Roman"/>
                <a:cs typeface="Times New Roman"/>
              </a:rPr>
              <a:t> </a:t>
            </a:r>
            <a:r>
              <a:rPr lang="en-US" sz="3200" dirty="0" err="1">
                <a:ea typeface="Times New Roman"/>
                <a:cs typeface="Times New Roman"/>
              </a:rPr>
              <a:t>participanț</a:t>
            </a:r>
            <a:r>
              <a:rPr lang="ro-MO" sz="3200" dirty="0">
                <a:ea typeface="Times New Roman"/>
                <a:cs typeface="Times New Roman"/>
              </a:rPr>
              <a:t>i</a:t>
            </a:r>
            <a:r>
              <a:rPr lang="ro-MO" sz="3200" dirty="0" smtClean="0">
                <a:ea typeface="Times New Roman"/>
                <a:cs typeface="Times New Roman"/>
              </a:rPr>
              <a:t>: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o-MO" sz="3200" dirty="0" smtClean="0">
                <a:ea typeface="Times New Roman"/>
                <a:cs typeface="Times New Roman"/>
              </a:rPr>
              <a:t>Obreja Mirela, Stroiu </a:t>
            </a:r>
            <a:r>
              <a:rPr lang="ro-MO" sz="3200" dirty="0">
                <a:ea typeface="Times New Roman"/>
                <a:cs typeface="Times New Roman"/>
              </a:rPr>
              <a:t>Marinela</a:t>
            </a:r>
            <a:r>
              <a:rPr lang="ro-MO" sz="3200" dirty="0" smtClean="0">
                <a:ea typeface="Times New Roman"/>
                <a:cs typeface="Times New Roman"/>
              </a:rPr>
              <a:t>, Agape </a:t>
            </a:r>
            <a:r>
              <a:rPr lang="ro-MO" sz="3200" dirty="0">
                <a:ea typeface="Times New Roman"/>
                <a:cs typeface="Times New Roman"/>
              </a:rPr>
              <a:t>Loredana</a:t>
            </a:r>
            <a:r>
              <a:rPr lang="ro-MO" sz="3200" dirty="0" smtClean="0">
                <a:ea typeface="Times New Roman"/>
                <a:cs typeface="Times New Roman"/>
              </a:rPr>
              <a:t>,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o-MO" sz="3200" dirty="0" smtClean="0">
                <a:ea typeface="Times New Roman"/>
                <a:cs typeface="Times New Roman"/>
              </a:rPr>
              <a:t>Zastînceanu </a:t>
            </a:r>
            <a:r>
              <a:rPr lang="ro-MO" sz="3200" dirty="0">
                <a:ea typeface="Times New Roman"/>
                <a:cs typeface="Times New Roman"/>
              </a:rPr>
              <a:t>Loredana</a:t>
            </a:r>
            <a:r>
              <a:rPr lang="ro-MO" sz="3200" dirty="0" smtClean="0">
                <a:ea typeface="Times New Roman"/>
                <a:cs typeface="Times New Roman"/>
              </a:rPr>
              <a:t>, Agape </a:t>
            </a:r>
            <a:r>
              <a:rPr lang="ro-MO" sz="3200" dirty="0">
                <a:ea typeface="Times New Roman"/>
                <a:cs typeface="Times New Roman"/>
              </a:rPr>
              <a:t>Galina, </a:t>
            </a:r>
            <a:endParaRPr lang="ro-MO" sz="3200" dirty="0" smtClean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o-MO" sz="3200" dirty="0" smtClean="0">
                <a:ea typeface="Times New Roman"/>
                <a:cs typeface="Times New Roman"/>
              </a:rPr>
              <a:t> </a:t>
            </a:r>
            <a:r>
              <a:rPr lang="ro-MO" sz="3200" dirty="0">
                <a:ea typeface="Times New Roman"/>
                <a:cs typeface="Times New Roman"/>
              </a:rPr>
              <a:t>profesor – Fusu Tatiana.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18946" y="435150"/>
            <a:ext cx="6794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Times New Roman"/>
                <a:cs typeface="Times New Roman"/>
              </a:rPr>
              <a:t> I.     NIVEL    NAȚIONAL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ransition advTm="1457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9418046"/>
              </p:ext>
            </p:extLst>
          </p:nvPr>
        </p:nvGraphicFramePr>
        <p:xfrm>
          <a:off x="106681" y="1621423"/>
          <a:ext cx="8900159" cy="4626864"/>
        </p:xfrm>
        <a:graphic>
          <a:graphicData uri="http://schemas.openxmlformats.org/drawingml/2006/table">
            <a:tbl>
              <a:tblPr firstRow="1" firstCol="1" bandRow="1"/>
              <a:tblGrid>
                <a:gridCol w="700945"/>
                <a:gridCol w="3230974"/>
                <a:gridCol w="1030183"/>
                <a:gridCol w="1563440"/>
                <a:gridCol w="2280637"/>
                <a:gridCol w="93980"/>
              </a:tblGrid>
              <a:tr h="0">
                <a:tc grid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            </a:t>
                      </a:r>
                      <a:r>
                        <a:rPr lang="en-US" sz="2800" b="1" dirty="0" smtClean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3200" b="1" dirty="0" err="1">
                          <a:solidFill>
                            <a:srgbClr val="0D0D0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Limba</a:t>
                      </a:r>
                      <a:r>
                        <a:rPr lang="en-US" sz="3200" b="1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3200" b="1" dirty="0" err="1">
                          <a:solidFill>
                            <a:srgbClr val="0D0D0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și</a:t>
                      </a:r>
                      <a:r>
                        <a:rPr lang="en-US" sz="3200" b="1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3200" b="1" dirty="0" err="1">
                          <a:solidFill>
                            <a:srgbClr val="0D0D0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literatura</a:t>
                      </a:r>
                      <a:r>
                        <a:rPr lang="en-US" sz="3200" b="1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3200" b="1" dirty="0" err="1" smtClean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română</a:t>
                      </a:r>
                      <a:endParaRPr lang="ro-RO" sz="3200" b="1" dirty="0" smtClean="0">
                        <a:solidFill>
                          <a:srgbClr val="0D0D0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Nr.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Crt</a:t>
                      </a:r>
                      <a:r>
                        <a:rPr lang="en-US" sz="2000" b="1" dirty="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Numele,prenumele</a:t>
                      </a:r>
                      <a:r>
                        <a:rPr lang="en-US" sz="2000" b="1" dirty="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elevului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Clasa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Premiul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Numele,prenumele</a:t>
                      </a:r>
                      <a:r>
                        <a:rPr lang="en-US" sz="2000" b="1" dirty="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profesorului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5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</a:t>
                      </a:r>
                      <a:endParaRPr lang="ru-RU" sz="3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Stroiu</a:t>
                      </a:r>
                      <a:r>
                        <a:rPr lang="en-US" sz="3200" b="1" dirty="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3200" b="1" dirty="0" err="1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Marinela</a:t>
                      </a:r>
                      <a:endParaRPr lang="ru-RU" sz="3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en-US" sz="3200" b="1" dirty="0" smtClean="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IX</a:t>
                      </a:r>
                      <a:endParaRPr lang="ru-RU" sz="3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III</a:t>
                      </a:r>
                      <a:endParaRPr lang="ru-RU" sz="3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Stroiu</a:t>
                      </a:r>
                      <a:r>
                        <a:rPr lang="en-US" sz="3200" b="1" dirty="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Olga</a:t>
                      </a:r>
                      <a:endParaRPr lang="ru-RU" sz="3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9595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          </a:t>
                      </a:r>
                      <a:r>
                        <a:rPr lang="en-US" sz="3200" b="1" dirty="0" err="1" smtClean="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Istoria</a:t>
                      </a:r>
                      <a:r>
                        <a:rPr lang="en-US" sz="3200" b="1" dirty="0" smtClean="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3200" b="1" dirty="0" err="1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românilor</a:t>
                      </a:r>
                      <a:r>
                        <a:rPr lang="en-US" sz="3200" b="1" dirty="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3200" b="1" dirty="0" err="1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și</a:t>
                      </a:r>
                      <a:r>
                        <a:rPr lang="en-US" sz="3200" b="1" dirty="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3200" b="1" dirty="0" err="1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universală</a:t>
                      </a:r>
                      <a:endParaRPr lang="ru-RU" sz="3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85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</a:t>
                      </a:r>
                      <a:endParaRPr lang="ru-RU" sz="3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Obreja</a:t>
                      </a:r>
                      <a:r>
                        <a:rPr lang="en-US" sz="3200" b="1" dirty="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3200" b="1" dirty="0" err="1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Mirela</a:t>
                      </a:r>
                      <a:endParaRPr lang="ru-RU" sz="3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3200" b="1" dirty="0" smtClean="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IX</a:t>
                      </a:r>
                      <a:endParaRPr lang="ru-RU" sz="3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II</a:t>
                      </a:r>
                      <a:endParaRPr lang="ru-RU" sz="3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Fusu</a:t>
                      </a:r>
                      <a:r>
                        <a:rPr lang="en-US" sz="3200" b="1" dirty="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Tatiana</a:t>
                      </a:r>
                      <a:endParaRPr lang="ru-RU" sz="3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85988" y="975092"/>
            <a:ext cx="3000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118628"/>
            <a:ext cx="8305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o-MO" sz="3600" b="1" i="0" u="none" strike="noStrike" cap="none" spc="300" normalizeH="0" baseline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II.      NIVEL    RAIONAL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61961" y="760494"/>
            <a:ext cx="6147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o-MO" sz="54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Olimpiada  raională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5206827"/>
      </p:ext>
    </p:extLst>
  </p:cSld>
  <p:clrMapOvr>
    <a:masterClrMapping/>
  </p:clrMapOvr>
  <p:transition advTm="2075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Irina Obreja\Downloads\IMG-2d3f977007de04b48d6185969689330a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34104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Irina Obreja\Downloads\IMG-207462b4888b99bb599e9bcfa270fb83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605497" y="0"/>
            <a:ext cx="35385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artoon Wise Owl Sticker • Pixers® • We live to chan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5640" y="0"/>
            <a:ext cx="24688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6309122"/>
      </p:ext>
    </p:extLst>
  </p:cSld>
  <p:clrMapOvr>
    <a:masterClrMapping/>
  </p:clrMapOvr>
  <p:transition advTm="1484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8120" y="24651"/>
            <a:ext cx="894588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ea typeface="Times New Roman"/>
                <a:cs typeface="Times New Roman"/>
              </a:rPr>
              <a:t>1.Concursul </a:t>
            </a:r>
            <a:r>
              <a:rPr lang="en-US" sz="3200" b="1" dirty="0" err="1">
                <a:ea typeface="Times New Roman"/>
                <a:cs typeface="Times New Roman"/>
              </a:rPr>
              <a:t>raional</a:t>
            </a:r>
            <a:r>
              <a:rPr lang="en-US" sz="3200" b="1" dirty="0">
                <a:ea typeface="Times New Roman"/>
                <a:cs typeface="Times New Roman"/>
              </a:rPr>
              <a:t> ”</a:t>
            </a:r>
            <a:r>
              <a:rPr lang="en-US" sz="3200" b="1" dirty="0" err="1">
                <a:ea typeface="Times New Roman"/>
                <a:cs typeface="Times New Roman"/>
              </a:rPr>
              <a:t>Elevul</a:t>
            </a:r>
            <a:r>
              <a:rPr lang="en-US" sz="3200" b="1" dirty="0">
                <a:ea typeface="Times New Roman"/>
                <a:cs typeface="Times New Roman"/>
              </a:rPr>
              <a:t> </a:t>
            </a:r>
            <a:r>
              <a:rPr lang="en-US" sz="3200" b="1" dirty="0" err="1">
                <a:ea typeface="Times New Roman"/>
                <a:cs typeface="Times New Roman"/>
              </a:rPr>
              <a:t>anului</a:t>
            </a:r>
            <a:r>
              <a:rPr lang="en-US" sz="3200" b="1" dirty="0">
                <a:ea typeface="Times New Roman"/>
                <a:cs typeface="Times New Roman"/>
              </a:rPr>
              <a:t>” </a:t>
            </a:r>
            <a:r>
              <a:rPr lang="en-US" sz="3200" b="1" dirty="0" err="1">
                <a:ea typeface="Times New Roman"/>
                <a:cs typeface="Times New Roman"/>
              </a:rPr>
              <a:t>etapa</a:t>
            </a:r>
            <a:r>
              <a:rPr lang="en-US" sz="3200" b="1" dirty="0">
                <a:ea typeface="Times New Roman"/>
                <a:cs typeface="Times New Roman"/>
              </a:rPr>
              <a:t> </a:t>
            </a:r>
            <a:r>
              <a:rPr lang="en-US" sz="3200" b="1" dirty="0" err="1">
                <a:ea typeface="Times New Roman"/>
                <a:cs typeface="Times New Roman"/>
              </a:rPr>
              <a:t>locală</a:t>
            </a:r>
            <a:r>
              <a:rPr lang="en-US" sz="3200" b="1" dirty="0">
                <a:ea typeface="Times New Roman"/>
                <a:cs typeface="Times New Roman"/>
              </a:rPr>
              <a:t>. </a:t>
            </a:r>
            <a:r>
              <a:rPr lang="en-US" sz="3200" dirty="0" err="1">
                <a:ea typeface="Times New Roman"/>
                <a:cs typeface="Times New Roman"/>
              </a:rPr>
              <a:t>Pentru</a:t>
            </a:r>
            <a:r>
              <a:rPr lang="en-US" sz="3200" dirty="0">
                <a:ea typeface="Times New Roman"/>
                <a:cs typeface="Times New Roman"/>
              </a:rPr>
              <a:t> </a:t>
            </a:r>
            <a:r>
              <a:rPr lang="en-US" sz="3200" dirty="0" err="1">
                <a:ea typeface="Times New Roman"/>
                <a:cs typeface="Times New Roman"/>
              </a:rPr>
              <a:t>participare</a:t>
            </a:r>
            <a:r>
              <a:rPr lang="en-US" sz="3200" dirty="0">
                <a:ea typeface="Times New Roman"/>
                <a:cs typeface="Times New Roman"/>
              </a:rPr>
              <a:t> la </a:t>
            </a:r>
            <a:r>
              <a:rPr lang="en-US" sz="3200" dirty="0" err="1">
                <a:ea typeface="Times New Roman"/>
                <a:cs typeface="Times New Roman"/>
              </a:rPr>
              <a:t>etapa</a:t>
            </a:r>
            <a:r>
              <a:rPr lang="en-US" sz="3200" dirty="0">
                <a:ea typeface="Times New Roman"/>
                <a:cs typeface="Times New Roman"/>
              </a:rPr>
              <a:t> </a:t>
            </a:r>
            <a:r>
              <a:rPr lang="en-US" sz="3200" dirty="0" err="1">
                <a:ea typeface="Times New Roman"/>
                <a:cs typeface="Times New Roman"/>
              </a:rPr>
              <a:t>raională</a:t>
            </a:r>
            <a:r>
              <a:rPr lang="en-US" sz="3200" dirty="0">
                <a:ea typeface="Times New Roman"/>
                <a:cs typeface="Times New Roman"/>
              </a:rPr>
              <a:t> a </a:t>
            </a:r>
            <a:r>
              <a:rPr lang="en-US" sz="3200" dirty="0" err="1">
                <a:ea typeface="Times New Roman"/>
                <a:cs typeface="Times New Roman"/>
              </a:rPr>
              <a:t>fost</a:t>
            </a:r>
            <a:r>
              <a:rPr lang="en-US" sz="3200" dirty="0">
                <a:ea typeface="Times New Roman"/>
                <a:cs typeface="Times New Roman"/>
              </a:rPr>
              <a:t> </a:t>
            </a:r>
            <a:r>
              <a:rPr lang="en-US" sz="3200" dirty="0" err="1">
                <a:ea typeface="Times New Roman"/>
                <a:cs typeface="Times New Roman"/>
              </a:rPr>
              <a:t>desemnat</a:t>
            </a:r>
            <a:r>
              <a:rPr lang="en-US" sz="3200" dirty="0">
                <a:ea typeface="Times New Roman"/>
                <a:cs typeface="Times New Roman"/>
              </a:rPr>
              <a:t> </a:t>
            </a:r>
            <a:r>
              <a:rPr lang="en-US" sz="3200" dirty="0" err="1">
                <a:ea typeface="Times New Roman"/>
                <a:cs typeface="Times New Roman"/>
              </a:rPr>
              <a:t>concurentul</a:t>
            </a:r>
            <a:r>
              <a:rPr lang="en-US" sz="3200" dirty="0" smtClean="0">
                <a:ea typeface="Times New Roman"/>
                <a:cs typeface="Times New Roman"/>
              </a:rPr>
              <a:t>:</a:t>
            </a:r>
            <a:r>
              <a:rPr lang="ro-MO" sz="3200" dirty="0" smtClean="0">
                <a:ea typeface="Times New Roman"/>
                <a:cs typeface="Times New Roman"/>
              </a:rPr>
              <a:t> </a:t>
            </a:r>
            <a:r>
              <a:rPr lang="en-US" sz="3200" b="1" dirty="0" err="1" smtClean="0">
                <a:ea typeface="Times New Roman"/>
                <a:cs typeface="Times New Roman"/>
              </a:rPr>
              <a:t>Obreja</a:t>
            </a:r>
            <a:r>
              <a:rPr lang="en-US" sz="3200" b="1" dirty="0" smtClean="0">
                <a:ea typeface="Times New Roman"/>
                <a:cs typeface="Times New Roman"/>
              </a:rPr>
              <a:t> </a:t>
            </a:r>
            <a:r>
              <a:rPr lang="en-US" sz="3200" b="1" dirty="0" err="1">
                <a:ea typeface="Times New Roman"/>
                <a:cs typeface="Times New Roman"/>
              </a:rPr>
              <a:t>Mirela</a:t>
            </a:r>
            <a:r>
              <a:rPr lang="en-US" sz="3200" dirty="0">
                <a:ea typeface="Times New Roman"/>
                <a:cs typeface="Times New Roman"/>
              </a:rPr>
              <a:t>.</a:t>
            </a:r>
            <a:endParaRPr lang="ru-RU" sz="3200" dirty="0">
              <a:ea typeface="Times New Roman"/>
              <a:cs typeface="Times New Roman"/>
            </a:endParaRPr>
          </a:p>
        </p:txBody>
      </p:sp>
      <p:pic>
        <p:nvPicPr>
          <p:cNvPr id="2050" name="Picture 2" descr="http://gimnaziulpinzareni.educ.md/wp-content/uploads/sites/99/2020/03/IMG_20200228_142711-225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0360" y="1815911"/>
            <a:ext cx="3916680" cy="485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9930338"/>
      </p:ext>
    </p:extLst>
  </p:cSld>
  <p:clrMapOvr>
    <a:masterClrMapping/>
  </p:clrMapOvr>
  <p:transition advTm="1503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350" y="177051"/>
            <a:ext cx="8958649" cy="2614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ea typeface="Times New Roman"/>
                <a:cs typeface="Times New Roman"/>
              </a:rPr>
              <a:t>2.Sărbătoarea </a:t>
            </a:r>
            <a:r>
              <a:rPr lang="en-US" sz="3200" b="1" dirty="0" err="1">
                <a:ea typeface="Times New Roman"/>
                <a:cs typeface="Times New Roman"/>
              </a:rPr>
              <a:t>raională</a:t>
            </a:r>
            <a:r>
              <a:rPr lang="en-US" sz="3200" b="1" dirty="0">
                <a:ea typeface="Times New Roman"/>
                <a:cs typeface="Times New Roman"/>
              </a:rPr>
              <a:t> a </a:t>
            </a:r>
            <a:r>
              <a:rPr lang="en-US" sz="3200" b="1" dirty="0" err="1">
                <a:ea typeface="Times New Roman"/>
                <a:cs typeface="Times New Roman"/>
              </a:rPr>
              <a:t>Poeziei</a:t>
            </a:r>
            <a:r>
              <a:rPr lang="en-US" sz="3200" b="1" dirty="0">
                <a:ea typeface="Times New Roman"/>
                <a:cs typeface="Times New Roman"/>
              </a:rPr>
              <a:t> </a:t>
            </a:r>
            <a:endParaRPr lang="ro-RO" sz="3200" b="1" dirty="0" smtClean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ea typeface="Times New Roman"/>
                <a:cs typeface="Times New Roman"/>
              </a:rPr>
              <a:t>”</a:t>
            </a:r>
            <a:r>
              <a:rPr lang="en-US" sz="3200" b="1" dirty="0" err="1">
                <a:ea typeface="Times New Roman"/>
                <a:cs typeface="Times New Roman"/>
              </a:rPr>
              <a:t>Oh,cel</a:t>
            </a:r>
            <a:r>
              <a:rPr lang="en-US" sz="3200" b="1" dirty="0">
                <a:ea typeface="Times New Roman"/>
                <a:cs typeface="Times New Roman"/>
              </a:rPr>
              <a:t> </a:t>
            </a:r>
            <a:r>
              <a:rPr lang="en-US" sz="3200" b="1" dirty="0" err="1">
                <a:ea typeface="Times New Roman"/>
                <a:cs typeface="Times New Roman"/>
              </a:rPr>
              <a:t>mai</a:t>
            </a:r>
            <a:r>
              <a:rPr lang="en-US" sz="3200" b="1" dirty="0">
                <a:ea typeface="Times New Roman"/>
                <a:cs typeface="Times New Roman"/>
              </a:rPr>
              <a:t> </a:t>
            </a:r>
            <a:r>
              <a:rPr lang="en-US" sz="3200" b="1" dirty="0" err="1">
                <a:ea typeface="Times New Roman"/>
                <a:cs typeface="Times New Roman"/>
              </a:rPr>
              <a:t>greu</a:t>
            </a:r>
            <a:r>
              <a:rPr lang="en-US" sz="3200" b="1" dirty="0">
                <a:ea typeface="Times New Roman"/>
                <a:cs typeface="Times New Roman"/>
              </a:rPr>
              <a:t> e </a:t>
            </a:r>
            <a:r>
              <a:rPr lang="en-US" sz="3200" b="1" dirty="0" err="1">
                <a:ea typeface="Times New Roman"/>
                <a:cs typeface="Times New Roman"/>
              </a:rPr>
              <a:t>să</a:t>
            </a:r>
            <a:r>
              <a:rPr lang="en-US" sz="3200" b="1" dirty="0">
                <a:ea typeface="Times New Roman"/>
                <a:cs typeface="Times New Roman"/>
              </a:rPr>
              <a:t> </a:t>
            </a:r>
            <a:r>
              <a:rPr lang="en-US" sz="3200" b="1" dirty="0" err="1">
                <a:ea typeface="Times New Roman"/>
                <a:cs typeface="Times New Roman"/>
              </a:rPr>
              <a:t>fii</a:t>
            </a:r>
            <a:r>
              <a:rPr lang="en-US" sz="3200" b="1" dirty="0">
                <a:ea typeface="Times New Roman"/>
                <a:cs typeface="Times New Roman"/>
              </a:rPr>
              <a:t> </a:t>
            </a:r>
            <a:r>
              <a:rPr lang="en-US" sz="3200" b="1" dirty="0" err="1">
                <a:ea typeface="Times New Roman"/>
                <a:cs typeface="Times New Roman"/>
              </a:rPr>
              <a:t>Cruce</a:t>
            </a:r>
            <a:r>
              <a:rPr lang="en-US" sz="3200" b="1" dirty="0">
                <a:ea typeface="Times New Roman"/>
                <a:cs typeface="Times New Roman"/>
              </a:rPr>
              <a:t>”,</a:t>
            </a:r>
            <a:r>
              <a:rPr lang="en-US" sz="3200" dirty="0">
                <a:ea typeface="Times New Roman"/>
                <a:cs typeface="Times New Roman"/>
              </a:rPr>
              <a:t>   </a:t>
            </a:r>
            <a:r>
              <a:rPr lang="en-US" sz="3200" dirty="0" err="1">
                <a:ea typeface="Times New Roman"/>
                <a:cs typeface="Times New Roman"/>
              </a:rPr>
              <a:t>participanți</a:t>
            </a:r>
            <a:r>
              <a:rPr lang="en-US" sz="3200" dirty="0" smtClean="0">
                <a:ea typeface="Times New Roman"/>
                <a:cs typeface="Times New Roman"/>
              </a:rPr>
              <a:t>:</a:t>
            </a:r>
            <a:endParaRPr lang="ro-RO" sz="3200" dirty="0" smtClean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 smtClean="0">
                <a:ea typeface="Times New Roman"/>
                <a:cs typeface="Times New Roman"/>
              </a:rPr>
              <a:t>Obreja</a:t>
            </a:r>
            <a:r>
              <a:rPr lang="en-US" sz="3200" dirty="0" smtClean="0">
                <a:ea typeface="Times New Roman"/>
                <a:cs typeface="Times New Roman"/>
              </a:rPr>
              <a:t> </a:t>
            </a:r>
            <a:r>
              <a:rPr lang="en-US" sz="3200" dirty="0" err="1">
                <a:ea typeface="Times New Roman"/>
                <a:cs typeface="Times New Roman"/>
              </a:rPr>
              <a:t>Mirela</a:t>
            </a:r>
            <a:r>
              <a:rPr lang="en-US" sz="3200" dirty="0" smtClean="0">
                <a:ea typeface="Times New Roman"/>
                <a:cs typeface="Times New Roman"/>
              </a:rPr>
              <a:t>,</a:t>
            </a:r>
            <a:r>
              <a:rPr lang="ro-MO" sz="3200" dirty="0" smtClean="0"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a typeface="Times New Roman"/>
                <a:cs typeface="Times New Roman"/>
              </a:rPr>
              <a:t>Stroiu</a:t>
            </a:r>
            <a:r>
              <a:rPr lang="en-US" sz="3200" dirty="0" smtClean="0"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a typeface="Times New Roman"/>
                <a:cs typeface="Times New Roman"/>
              </a:rPr>
              <a:t>Marinela</a:t>
            </a:r>
            <a:r>
              <a:rPr lang="en-US" sz="3200" dirty="0" smtClean="0">
                <a:ea typeface="Times New Roman"/>
                <a:cs typeface="Times New Roman"/>
              </a:rPr>
              <a:t>;</a:t>
            </a:r>
            <a:r>
              <a:rPr lang="ro-MO" sz="3200" dirty="0" smtClean="0"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ea typeface="Times New Roman"/>
                <a:cs typeface="Times New Roman"/>
              </a:rPr>
              <a:t>profesor</a:t>
            </a:r>
            <a:r>
              <a:rPr lang="en-US" sz="3200" dirty="0" smtClean="0">
                <a:ea typeface="Times New Roman"/>
                <a:cs typeface="Times New Roman"/>
              </a:rPr>
              <a:t> – </a:t>
            </a:r>
            <a:r>
              <a:rPr lang="en-US" sz="3200" dirty="0" err="1">
                <a:ea typeface="Times New Roman"/>
                <a:cs typeface="Times New Roman"/>
              </a:rPr>
              <a:t>Stroiu</a:t>
            </a:r>
            <a:r>
              <a:rPr lang="en-US" sz="3200" dirty="0">
                <a:ea typeface="Times New Roman"/>
                <a:cs typeface="Times New Roman"/>
              </a:rPr>
              <a:t> Olga.</a:t>
            </a:r>
            <a:endParaRPr lang="ru-RU" sz="3200" dirty="0">
              <a:ea typeface="Times New Roman"/>
              <a:cs typeface="Times New Roman"/>
            </a:endParaRPr>
          </a:p>
        </p:txBody>
      </p:sp>
      <p:pic>
        <p:nvPicPr>
          <p:cNvPr id="1026" name="Picture 2" descr="C:\Users\Irina Obreja\Downloads\IMG-355a0bfafe5127088a4718fe89c1fe0b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6880" y="2191576"/>
            <a:ext cx="7254240" cy="466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4554046"/>
      </p:ext>
    </p:extLst>
  </p:cSld>
  <p:clrMapOvr>
    <a:masterClrMapping/>
  </p:clrMapOvr>
  <p:transition advTm="1610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149553"/>
            <a:ext cx="877824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ea typeface="Times New Roman"/>
                <a:cs typeface="Times New Roman"/>
              </a:rPr>
              <a:t>3.Sărbătoarea </a:t>
            </a:r>
            <a:r>
              <a:rPr lang="en-US" sz="2000" b="1" dirty="0" err="1">
                <a:ea typeface="Times New Roman"/>
                <a:cs typeface="Times New Roman"/>
              </a:rPr>
              <a:t>obiceiurilor</a:t>
            </a:r>
            <a:r>
              <a:rPr lang="en-US" sz="2000" b="1" dirty="0">
                <a:ea typeface="Times New Roman"/>
                <a:cs typeface="Times New Roman"/>
              </a:rPr>
              <a:t> </a:t>
            </a:r>
            <a:r>
              <a:rPr lang="en-US" sz="2000" b="1" dirty="0" err="1">
                <a:ea typeface="Times New Roman"/>
                <a:cs typeface="Times New Roman"/>
              </a:rPr>
              <a:t>și</a:t>
            </a:r>
            <a:r>
              <a:rPr lang="en-US" sz="2000" b="1" dirty="0">
                <a:ea typeface="Times New Roman"/>
                <a:cs typeface="Times New Roman"/>
              </a:rPr>
              <a:t> </a:t>
            </a:r>
            <a:r>
              <a:rPr lang="en-US" sz="2000" b="1" dirty="0" err="1">
                <a:ea typeface="Times New Roman"/>
                <a:cs typeface="Times New Roman"/>
              </a:rPr>
              <a:t>tradițiilor</a:t>
            </a:r>
            <a:r>
              <a:rPr lang="en-US" sz="2000" b="1" dirty="0">
                <a:ea typeface="Times New Roman"/>
                <a:cs typeface="Times New Roman"/>
              </a:rPr>
              <a:t> de </a:t>
            </a:r>
            <a:r>
              <a:rPr lang="en-US" sz="2000" b="1" dirty="0" err="1">
                <a:ea typeface="Times New Roman"/>
                <a:cs typeface="Times New Roman"/>
              </a:rPr>
              <a:t>iarnă</a:t>
            </a:r>
            <a:r>
              <a:rPr lang="en-US" sz="2000" b="1" dirty="0">
                <a:ea typeface="Times New Roman"/>
                <a:cs typeface="Times New Roman"/>
              </a:rPr>
              <a:t> ”</a:t>
            </a:r>
            <a:r>
              <a:rPr lang="en-US" sz="2000" b="1" dirty="0" err="1">
                <a:ea typeface="Times New Roman"/>
                <a:cs typeface="Times New Roman"/>
              </a:rPr>
              <a:t>Lăsați</a:t>
            </a:r>
            <a:r>
              <a:rPr lang="en-US" sz="2000" b="1" dirty="0">
                <a:ea typeface="Times New Roman"/>
                <a:cs typeface="Times New Roman"/>
              </a:rPr>
              <a:t> </a:t>
            </a:r>
            <a:r>
              <a:rPr lang="en-US" sz="2000" b="1" dirty="0" err="1">
                <a:ea typeface="Times New Roman"/>
                <a:cs typeface="Times New Roman"/>
              </a:rPr>
              <a:t>poarta</a:t>
            </a:r>
            <a:r>
              <a:rPr lang="en-US" sz="2000" b="1" dirty="0">
                <a:ea typeface="Times New Roman"/>
                <a:cs typeface="Times New Roman"/>
              </a:rPr>
              <a:t> </a:t>
            </a:r>
            <a:r>
              <a:rPr lang="en-US" sz="2000" b="1" dirty="0" err="1">
                <a:ea typeface="Times New Roman"/>
                <a:cs typeface="Times New Roman"/>
              </a:rPr>
              <a:t>larg</a:t>
            </a:r>
            <a:r>
              <a:rPr lang="en-US" sz="2000" b="1" dirty="0">
                <a:ea typeface="Times New Roman"/>
                <a:cs typeface="Times New Roman"/>
              </a:rPr>
              <a:t> </a:t>
            </a:r>
            <a:r>
              <a:rPr lang="en-US" sz="2000" b="1" dirty="0" err="1">
                <a:ea typeface="Times New Roman"/>
                <a:cs typeface="Times New Roman"/>
              </a:rPr>
              <a:t>deschisă”,participanți:</a:t>
            </a:r>
            <a:r>
              <a:rPr lang="en-US" sz="2000" dirty="0" err="1">
                <a:ea typeface="Times New Roman"/>
                <a:cs typeface="Times New Roman"/>
              </a:rPr>
              <a:t>Țîgîrlaș</a:t>
            </a:r>
            <a:r>
              <a:rPr lang="en-US" sz="2000" dirty="0">
                <a:ea typeface="Times New Roman"/>
                <a:cs typeface="Times New Roman"/>
              </a:rPr>
              <a:t> Gabriela</a:t>
            </a:r>
            <a:r>
              <a:rPr lang="en-US" sz="2000" dirty="0" smtClean="0">
                <a:ea typeface="Times New Roman"/>
                <a:cs typeface="Times New Roman"/>
              </a:rPr>
              <a:t>,</a:t>
            </a:r>
            <a:r>
              <a:rPr lang="ro-MO" sz="2000" dirty="0" smtClean="0">
                <a:ea typeface="Times New Roman"/>
                <a:cs typeface="Times New Roman"/>
              </a:rPr>
              <a:t> </a:t>
            </a:r>
            <a:r>
              <a:rPr lang="en-US" sz="2000" dirty="0" smtClean="0">
                <a:ea typeface="Times New Roman"/>
                <a:cs typeface="Times New Roman"/>
              </a:rPr>
              <a:t>Agape </a:t>
            </a:r>
            <a:r>
              <a:rPr lang="en-US" sz="2000" dirty="0" err="1">
                <a:ea typeface="Times New Roman"/>
                <a:cs typeface="Times New Roman"/>
              </a:rPr>
              <a:t>Loredana</a:t>
            </a:r>
            <a:r>
              <a:rPr lang="en-US" sz="2000" dirty="0" smtClean="0">
                <a:ea typeface="Times New Roman"/>
                <a:cs typeface="Times New Roman"/>
              </a:rPr>
              <a:t>,</a:t>
            </a:r>
            <a:r>
              <a:rPr lang="ro-MO" sz="2000" dirty="0" smtClean="0"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ea typeface="Times New Roman"/>
                <a:cs typeface="Times New Roman"/>
              </a:rPr>
              <a:t>Obreja</a:t>
            </a:r>
            <a:r>
              <a:rPr lang="en-US" sz="2000" dirty="0" smtClean="0">
                <a:ea typeface="Times New Roman"/>
                <a:cs typeface="Times New Roman"/>
              </a:rPr>
              <a:t> </a:t>
            </a:r>
            <a:r>
              <a:rPr lang="en-US" sz="2000" dirty="0" err="1">
                <a:ea typeface="Times New Roman"/>
                <a:cs typeface="Times New Roman"/>
              </a:rPr>
              <a:t>Mirela</a:t>
            </a:r>
            <a:r>
              <a:rPr lang="en-US" sz="2000" dirty="0" smtClean="0">
                <a:ea typeface="Times New Roman"/>
                <a:cs typeface="Times New Roman"/>
              </a:rPr>
              <a:t>,</a:t>
            </a:r>
            <a:r>
              <a:rPr lang="ro-MO" sz="2000" dirty="0" smtClean="0"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ea typeface="Times New Roman"/>
                <a:cs typeface="Times New Roman"/>
              </a:rPr>
              <a:t>Stroiu</a:t>
            </a:r>
            <a:r>
              <a:rPr lang="en-US" sz="2000" dirty="0" smtClean="0">
                <a:ea typeface="Times New Roman"/>
                <a:cs typeface="Times New Roman"/>
              </a:rPr>
              <a:t> </a:t>
            </a:r>
            <a:r>
              <a:rPr lang="en-US" sz="2000" dirty="0" err="1">
                <a:ea typeface="Times New Roman"/>
                <a:cs typeface="Times New Roman"/>
              </a:rPr>
              <a:t>Marinela</a:t>
            </a:r>
            <a:r>
              <a:rPr lang="en-US" sz="2000" dirty="0" smtClean="0">
                <a:ea typeface="Times New Roman"/>
                <a:cs typeface="Times New Roman"/>
              </a:rPr>
              <a:t>,</a:t>
            </a:r>
            <a:r>
              <a:rPr lang="ro-MO" sz="2000" dirty="0" smtClean="0"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ea typeface="Times New Roman"/>
                <a:cs typeface="Times New Roman"/>
              </a:rPr>
              <a:t>Obreja</a:t>
            </a:r>
            <a:r>
              <a:rPr lang="en-US" sz="2000" dirty="0" smtClean="0">
                <a:ea typeface="Times New Roman"/>
                <a:cs typeface="Times New Roman"/>
              </a:rPr>
              <a:t> </a:t>
            </a:r>
            <a:r>
              <a:rPr lang="en-US" sz="2000" dirty="0" err="1">
                <a:ea typeface="Times New Roman"/>
                <a:cs typeface="Times New Roman"/>
              </a:rPr>
              <a:t>Andreea</a:t>
            </a:r>
            <a:r>
              <a:rPr lang="en-US" sz="2000" dirty="0" smtClean="0">
                <a:ea typeface="Times New Roman"/>
                <a:cs typeface="Times New Roman"/>
              </a:rPr>
              <a:t>,</a:t>
            </a:r>
            <a:r>
              <a:rPr lang="ro-MO" sz="2000" dirty="0" smtClean="0"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ea typeface="Times New Roman"/>
                <a:cs typeface="Times New Roman"/>
              </a:rPr>
              <a:t>Zastînceanu</a:t>
            </a:r>
            <a:r>
              <a:rPr lang="en-US" sz="2000" dirty="0" smtClean="0">
                <a:ea typeface="Times New Roman"/>
                <a:cs typeface="Times New Roman"/>
              </a:rPr>
              <a:t> </a:t>
            </a:r>
            <a:r>
              <a:rPr lang="en-US" sz="2000" dirty="0" err="1">
                <a:ea typeface="Times New Roman"/>
                <a:cs typeface="Times New Roman"/>
              </a:rPr>
              <a:t>Loredana</a:t>
            </a:r>
            <a:r>
              <a:rPr lang="en-US" sz="2000" dirty="0" smtClean="0">
                <a:ea typeface="Times New Roman"/>
                <a:cs typeface="Times New Roman"/>
              </a:rPr>
              <a:t>,</a:t>
            </a:r>
            <a:r>
              <a:rPr lang="ro-MO" sz="2000" dirty="0" smtClean="0">
                <a:ea typeface="Times New Roman"/>
                <a:cs typeface="Times New Roman"/>
              </a:rPr>
              <a:t> </a:t>
            </a:r>
            <a:r>
              <a:rPr lang="en-US" sz="2000" dirty="0" smtClean="0">
                <a:ea typeface="Times New Roman"/>
                <a:cs typeface="Times New Roman"/>
              </a:rPr>
              <a:t>Agape </a:t>
            </a:r>
            <a:r>
              <a:rPr lang="en-US" sz="2000" dirty="0">
                <a:ea typeface="Times New Roman"/>
                <a:cs typeface="Times New Roman"/>
              </a:rPr>
              <a:t>Galina</a:t>
            </a:r>
            <a:r>
              <a:rPr lang="en-US" sz="2000" dirty="0" smtClean="0">
                <a:ea typeface="Times New Roman"/>
                <a:cs typeface="Times New Roman"/>
              </a:rPr>
              <a:t>,</a:t>
            </a:r>
            <a:r>
              <a:rPr lang="ro-MO" sz="2000" dirty="0" smtClean="0"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ea typeface="Times New Roman"/>
                <a:cs typeface="Times New Roman"/>
              </a:rPr>
              <a:t>Calcavura</a:t>
            </a:r>
            <a:r>
              <a:rPr lang="en-US" sz="2000" dirty="0" smtClean="0">
                <a:ea typeface="Times New Roman"/>
                <a:cs typeface="Times New Roman"/>
              </a:rPr>
              <a:t> </a:t>
            </a:r>
            <a:r>
              <a:rPr lang="en-US" sz="2000" dirty="0">
                <a:ea typeface="Times New Roman"/>
                <a:cs typeface="Times New Roman"/>
              </a:rPr>
              <a:t>Cristina</a:t>
            </a:r>
            <a:r>
              <a:rPr lang="en-US" sz="2000" dirty="0" smtClean="0">
                <a:ea typeface="Times New Roman"/>
                <a:cs typeface="Times New Roman"/>
              </a:rPr>
              <a:t>,</a:t>
            </a:r>
            <a:r>
              <a:rPr lang="ro-MO" sz="2000" dirty="0" smtClean="0"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ea typeface="Times New Roman"/>
                <a:cs typeface="Times New Roman"/>
              </a:rPr>
              <a:t>Bostan</a:t>
            </a:r>
            <a:r>
              <a:rPr lang="en-US" sz="2000" dirty="0" smtClean="0">
                <a:ea typeface="Times New Roman"/>
                <a:cs typeface="Times New Roman"/>
              </a:rPr>
              <a:t> </a:t>
            </a:r>
            <a:r>
              <a:rPr lang="en-US" sz="2000" dirty="0">
                <a:ea typeface="Times New Roman"/>
                <a:cs typeface="Times New Roman"/>
              </a:rPr>
              <a:t>Ian</a:t>
            </a:r>
            <a:r>
              <a:rPr lang="en-US" sz="2000" dirty="0" smtClean="0">
                <a:ea typeface="Times New Roman"/>
                <a:cs typeface="Times New Roman"/>
              </a:rPr>
              <a:t>,</a:t>
            </a:r>
            <a:r>
              <a:rPr lang="ro-MO" sz="2000" dirty="0" smtClean="0"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ea typeface="Times New Roman"/>
                <a:cs typeface="Times New Roman"/>
              </a:rPr>
              <a:t>Scobioală</a:t>
            </a:r>
            <a:r>
              <a:rPr lang="en-US" sz="2000" dirty="0" smtClean="0">
                <a:ea typeface="Times New Roman"/>
                <a:cs typeface="Times New Roman"/>
              </a:rPr>
              <a:t> </a:t>
            </a:r>
            <a:r>
              <a:rPr lang="en-US" sz="2000" dirty="0">
                <a:ea typeface="Times New Roman"/>
                <a:cs typeface="Times New Roman"/>
              </a:rPr>
              <a:t>Marius</a:t>
            </a:r>
            <a:r>
              <a:rPr lang="en-US" sz="2000" dirty="0" smtClean="0">
                <a:ea typeface="Times New Roman"/>
                <a:cs typeface="Times New Roman"/>
              </a:rPr>
              <a:t>,</a:t>
            </a:r>
            <a:r>
              <a:rPr lang="ro-MO" sz="2000" dirty="0" smtClean="0"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ea typeface="Times New Roman"/>
                <a:cs typeface="Times New Roman"/>
              </a:rPr>
              <a:t>Țîgîrlaș</a:t>
            </a:r>
            <a:r>
              <a:rPr lang="en-US" sz="2000" dirty="0" smtClean="0">
                <a:ea typeface="Times New Roman"/>
                <a:cs typeface="Times New Roman"/>
              </a:rPr>
              <a:t> </a:t>
            </a:r>
            <a:r>
              <a:rPr lang="en-US" sz="2000" dirty="0" err="1">
                <a:ea typeface="Times New Roman"/>
                <a:cs typeface="Times New Roman"/>
              </a:rPr>
              <a:t>Alexandru</a:t>
            </a:r>
            <a:r>
              <a:rPr lang="en-US" sz="2000" dirty="0">
                <a:ea typeface="Times New Roman"/>
                <a:cs typeface="Times New Roman"/>
              </a:rPr>
              <a:t>.</a:t>
            </a:r>
            <a:endParaRPr lang="ru-RU" sz="2000" dirty="0">
              <a:ea typeface="Times New Roman"/>
              <a:cs typeface="Times New Roman"/>
            </a:endParaRPr>
          </a:p>
        </p:txBody>
      </p:sp>
      <p:pic>
        <p:nvPicPr>
          <p:cNvPr id="3074" name="Picture 2" descr="Este posibil ca imaginea să conţină: 12 persoane, persoane zâmbind, oameni în picio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76399"/>
            <a:ext cx="91440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5346189"/>
      </p:ext>
    </p:extLst>
  </p:cSld>
  <p:clrMapOvr>
    <a:masterClrMapping/>
  </p:clrMapOvr>
  <p:transition advTm="2868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7160" y="0"/>
            <a:ext cx="88239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a typeface="Times New Roman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Proiecte</a:t>
            </a:r>
            <a:r>
              <a:rPr lang="ro-RO" sz="32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    </a:t>
            </a:r>
            <a:r>
              <a:rPr lang="ro-RO" sz="3200" dirty="0" smtClean="0">
                <a:ea typeface="Times New Roman"/>
                <a:cs typeface="Times New Roman"/>
              </a:rPr>
              <a:t>  </a:t>
            </a:r>
            <a:r>
              <a:rPr lang="en-US" sz="3200" b="1" dirty="0" smtClean="0">
                <a:ea typeface="Times New Roman"/>
                <a:cs typeface="Times New Roman"/>
              </a:rPr>
              <a:t>1.Program </a:t>
            </a:r>
            <a:r>
              <a:rPr lang="en-US" sz="3200" b="1" dirty="0">
                <a:ea typeface="Times New Roman"/>
                <a:cs typeface="Times New Roman"/>
              </a:rPr>
              <a:t>cu </a:t>
            </a:r>
            <a:r>
              <a:rPr lang="en-US" sz="3200" b="1" dirty="0" err="1">
                <a:ea typeface="Times New Roman"/>
                <a:cs typeface="Times New Roman"/>
              </a:rPr>
              <a:t>suportul</a:t>
            </a:r>
            <a:r>
              <a:rPr lang="en-US" sz="3200" b="1" dirty="0">
                <a:ea typeface="Times New Roman"/>
                <a:cs typeface="Times New Roman"/>
              </a:rPr>
              <a:t> MECC ”</a:t>
            </a:r>
            <a:r>
              <a:rPr lang="en-US" sz="3200" b="1" dirty="0" err="1">
                <a:ea typeface="Times New Roman"/>
                <a:cs typeface="Times New Roman"/>
              </a:rPr>
              <a:t>Tinerii</a:t>
            </a:r>
            <a:r>
              <a:rPr lang="en-US" sz="3200" b="1" dirty="0">
                <a:ea typeface="Times New Roman"/>
                <a:cs typeface="Times New Roman"/>
              </a:rPr>
              <a:t> se </a:t>
            </a:r>
            <a:r>
              <a:rPr lang="en-US" sz="3200" b="1" dirty="0" err="1">
                <a:ea typeface="Times New Roman"/>
                <a:cs typeface="Times New Roman"/>
              </a:rPr>
              <a:t>implică,comunitatea</a:t>
            </a:r>
            <a:r>
              <a:rPr lang="en-US" sz="3200" b="1" dirty="0">
                <a:ea typeface="Times New Roman"/>
                <a:cs typeface="Times New Roman"/>
              </a:rPr>
              <a:t> se </a:t>
            </a:r>
            <a:r>
              <a:rPr lang="en-US" sz="3200" b="1" dirty="0" err="1">
                <a:ea typeface="Times New Roman"/>
                <a:cs typeface="Times New Roman"/>
              </a:rPr>
              <a:t>dezvoltă</a:t>
            </a:r>
            <a:r>
              <a:rPr lang="en-US" sz="3200" b="1" dirty="0">
                <a:ea typeface="Times New Roman"/>
                <a:cs typeface="Times New Roman"/>
              </a:rPr>
              <a:t>” </a:t>
            </a:r>
            <a:r>
              <a:rPr lang="en-US" sz="3200" dirty="0">
                <a:ea typeface="Times New Roman"/>
                <a:cs typeface="Times New Roman"/>
              </a:rPr>
              <a:t>cu </a:t>
            </a:r>
            <a:r>
              <a:rPr lang="en-US" sz="3200" dirty="0" err="1">
                <a:ea typeface="Times New Roman"/>
                <a:cs typeface="Times New Roman"/>
              </a:rPr>
              <a:t>susținerea</a:t>
            </a:r>
            <a:r>
              <a:rPr lang="en-US" sz="3200" dirty="0">
                <a:ea typeface="Times New Roman"/>
                <a:cs typeface="Times New Roman"/>
              </a:rPr>
              <a:t> ”TERRE </a:t>
            </a:r>
            <a:r>
              <a:rPr lang="en-US" sz="3200" dirty="0" smtClean="0">
                <a:ea typeface="Times New Roman"/>
                <a:cs typeface="Times New Roman"/>
              </a:rPr>
              <a:t>DES </a:t>
            </a:r>
            <a:r>
              <a:rPr lang="en-US" sz="3200" dirty="0" err="1" smtClean="0">
                <a:ea typeface="Times New Roman"/>
                <a:cs typeface="Times New Roman"/>
              </a:rPr>
              <a:t>HOMMES”Moldova,participanți</a:t>
            </a:r>
            <a:r>
              <a:rPr lang="ro-RO" sz="3200" dirty="0" smtClean="0">
                <a:ea typeface="Times New Roman"/>
                <a:cs typeface="Times New Roman"/>
              </a:rPr>
              <a:t>:</a:t>
            </a:r>
          </a:p>
          <a:p>
            <a:pPr algn="ctr"/>
            <a:r>
              <a:rPr lang="en-US" sz="3200" dirty="0" err="1" smtClean="0">
                <a:ea typeface="Times New Roman"/>
                <a:cs typeface="Times New Roman"/>
              </a:rPr>
              <a:t>membrii</a:t>
            </a:r>
            <a:r>
              <a:rPr lang="en-US" sz="3200" dirty="0" smtClean="0">
                <a:ea typeface="Times New Roman"/>
                <a:cs typeface="Times New Roman"/>
              </a:rPr>
              <a:t> </a:t>
            </a:r>
            <a:r>
              <a:rPr lang="en-US" sz="3200" dirty="0">
                <a:ea typeface="Times New Roman"/>
                <a:cs typeface="Times New Roman"/>
              </a:rPr>
              <a:t>CLE.</a:t>
            </a:r>
            <a:endParaRPr lang="ru-RU" sz="3200" dirty="0"/>
          </a:p>
        </p:txBody>
      </p:sp>
      <p:pic>
        <p:nvPicPr>
          <p:cNvPr id="5122" name="Picture 2" descr="http://gimnaziulpinzareni.educ.md/wp-content/uploads/sites/99/2020/01/80230563_2593123150771599_4372175470653865984_n-300x2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" y="2058822"/>
            <a:ext cx="8823960" cy="479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4215974"/>
      </p:ext>
    </p:extLst>
  </p:cSld>
  <p:clrMapOvr>
    <a:masterClrMapping/>
  </p:clrMapOvr>
  <p:transition advTm="2031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39041" y="68879"/>
            <a:ext cx="2784865" cy="558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ea typeface="Times New Roman"/>
                <a:cs typeface="Times New Roman"/>
              </a:rPr>
              <a:t>III   NIVEL   LOCAL</a:t>
            </a:r>
            <a:endParaRPr lang="ru-RU" sz="20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2994" y="616048"/>
            <a:ext cx="8971005" cy="620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262626"/>
                </a:solidFill>
                <a:ea typeface="Times New Roman"/>
                <a:cs typeface="Times New Roman"/>
              </a:rPr>
              <a:t>1.Primul </a:t>
            </a:r>
            <a:r>
              <a:rPr lang="en-US" sz="2800" b="1" dirty="0" err="1">
                <a:solidFill>
                  <a:srgbClr val="262626"/>
                </a:solidFill>
                <a:ea typeface="Times New Roman"/>
                <a:cs typeface="Times New Roman"/>
              </a:rPr>
              <a:t>sunet</a:t>
            </a:r>
            <a:r>
              <a:rPr lang="en-US" sz="2800" b="1" dirty="0">
                <a:solidFill>
                  <a:srgbClr val="262626"/>
                </a:solidFill>
                <a:ea typeface="Times New Roman"/>
                <a:cs typeface="Times New Roman"/>
              </a:rPr>
              <a:t> ”</a:t>
            </a:r>
            <a:r>
              <a:rPr lang="en-US" sz="2800" b="1" dirty="0" err="1">
                <a:solidFill>
                  <a:srgbClr val="262626"/>
                </a:solidFill>
                <a:ea typeface="Times New Roman"/>
                <a:cs typeface="Times New Roman"/>
              </a:rPr>
              <a:t>Școală</a:t>
            </a:r>
            <a:r>
              <a:rPr lang="en-US" sz="2800" b="1" dirty="0">
                <a:solidFill>
                  <a:srgbClr val="262626"/>
                </a:solidFill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262626"/>
                </a:solidFill>
                <a:ea typeface="Times New Roman"/>
                <a:cs typeface="Times New Roman"/>
              </a:rPr>
              <a:t>dragă,bine</a:t>
            </a:r>
            <a:r>
              <a:rPr lang="en-US" sz="2800" b="1" dirty="0">
                <a:solidFill>
                  <a:srgbClr val="262626"/>
                </a:solidFill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262626"/>
                </a:solidFill>
                <a:ea typeface="Times New Roman"/>
                <a:cs typeface="Times New Roman"/>
              </a:rPr>
              <a:t>te</a:t>
            </a:r>
            <a:r>
              <a:rPr lang="en-US" sz="2800" b="1" dirty="0">
                <a:solidFill>
                  <a:srgbClr val="262626"/>
                </a:solidFill>
                <a:ea typeface="Times New Roman"/>
                <a:cs typeface="Times New Roman"/>
              </a:rPr>
              <a:t> - am </a:t>
            </a:r>
            <a:r>
              <a:rPr lang="en-US" sz="2800" b="1" dirty="0" err="1">
                <a:solidFill>
                  <a:srgbClr val="262626"/>
                </a:solidFill>
                <a:ea typeface="Times New Roman"/>
                <a:cs typeface="Times New Roman"/>
              </a:rPr>
              <a:t>găsit</a:t>
            </a:r>
            <a:r>
              <a:rPr lang="en-US" sz="2800" b="1" dirty="0">
                <a:solidFill>
                  <a:srgbClr val="262626"/>
                </a:solidFill>
                <a:ea typeface="Times New Roman"/>
                <a:cs typeface="Times New Roman"/>
              </a:rPr>
              <a:t>!”;</a:t>
            </a:r>
            <a:endParaRPr lang="ru-RU" sz="2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262626"/>
                </a:solidFill>
                <a:ea typeface="Times New Roman"/>
                <a:cs typeface="Times New Roman"/>
              </a:rPr>
              <a:t>2.Săptămâna </a:t>
            </a:r>
            <a:r>
              <a:rPr lang="en-US" sz="2800" b="1" dirty="0" err="1">
                <a:solidFill>
                  <a:srgbClr val="262626"/>
                </a:solidFill>
                <a:ea typeface="Times New Roman"/>
                <a:cs typeface="Times New Roman"/>
              </a:rPr>
              <a:t>Europeană</a:t>
            </a:r>
            <a:r>
              <a:rPr lang="en-US" sz="2800" b="1" dirty="0">
                <a:solidFill>
                  <a:srgbClr val="262626"/>
                </a:solidFill>
                <a:ea typeface="Times New Roman"/>
                <a:cs typeface="Times New Roman"/>
              </a:rPr>
              <a:t> a </a:t>
            </a:r>
            <a:r>
              <a:rPr lang="en-US" sz="2800" b="1" dirty="0" err="1">
                <a:solidFill>
                  <a:srgbClr val="262626"/>
                </a:solidFill>
                <a:ea typeface="Times New Roman"/>
                <a:cs typeface="Times New Roman"/>
              </a:rPr>
              <a:t>Sportului</a:t>
            </a:r>
            <a:r>
              <a:rPr lang="en-US" sz="2800" b="1" dirty="0">
                <a:solidFill>
                  <a:srgbClr val="262626"/>
                </a:solidFill>
                <a:ea typeface="Times New Roman"/>
                <a:cs typeface="Times New Roman"/>
              </a:rPr>
              <a:t>;</a:t>
            </a:r>
            <a:endParaRPr lang="ru-RU" sz="2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262626"/>
                </a:solidFill>
                <a:ea typeface="Times New Roman"/>
                <a:cs typeface="Times New Roman"/>
              </a:rPr>
              <a:t>3.Ziua </a:t>
            </a:r>
            <a:r>
              <a:rPr lang="en-US" sz="2800" b="1" dirty="0" err="1">
                <a:solidFill>
                  <a:srgbClr val="262626"/>
                </a:solidFill>
                <a:ea typeface="Times New Roman"/>
                <a:cs typeface="Times New Roman"/>
              </a:rPr>
              <a:t>Profesorului</a:t>
            </a:r>
            <a:r>
              <a:rPr lang="en-US" sz="2800" b="1" dirty="0">
                <a:solidFill>
                  <a:srgbClr val="262626"/>
                </a:solidFill>
                <a:ea typeface="Times New Roman"/>
                <a:cs typeface="Times New Roman"/>
              </a:rPr>
              <a:t>;</a:t>
            </a:r>
            <a:endParaRPr lang="ru-RU" sz="2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262626"/>
                </a:solidFill>
                <a:ea typeface="Times New Roman"/>
                <a:cs typeface="Times New Roman"/>
              </a:rPr>
              <a:t>4.Ziua </a:t>
            </a:r>
            <a:r>
              <a:rPr lang="en-US" sz="2800" b="1" dirty="0" err="1">
                <a:solidFill>
                  <a:srgbClr val="262626"/>
                </a:solidFill>
                <a:ea typeface="Times New Roman"/>
                <a:cs typeface="Times New Roman"/>
              </a:rPr>
              <a:t>Bunicuțelor</a:t>
            </a:r>
            <a:r>
              <a:rPr lang="en-US" sz="2800" b="1" dirty="0">
                <a:solidFill>
                  <a:srgbClr val="262626"/>
                </a:solidFill>
                <a:ea typeface="Times New Roman"/>
                <a:cs typeface="Times New Roman"/>
              </a:rPr>
              <a:t>;</a:t>
            </a:r>
            <a:endParaRPr lang="ru-RU" sz="2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262626"/>
                </a:solidFill>
                <a:ea typeface="Times New Roman"/>
                <a:cs typeface="Times New Roman"/>
              </a:rPr>
              <a:t>5.Școala </a:t>
            </a:r>
            <a:r>
              <a:rPr lang="en-US" sz="2800" b="1" dirty="0" err="1">
                <a:solidFill>
                  <a:srgbClr val="262626"/>
                </a:solidFill>
                <a:ea typeface="Times New Roman"/>
                <a:cs typeface="Times New Roman"/>
              </a:rPr>
              <a:t>fără</a:t>
            </a:r>
            <a:r>
              <a:rPr lang="en-US" sz="2800" b="1" dirty="0">
                <a:solidFill>
                  <a:srgbClr val="262626"/>
                </a:solidFill>
                <a:ea typeface="Times New Roman"/>
                <a:cs typeface="Times New Roman"/>
              </a:rPr>
              <a:t> manual – 7 </a:t>
            </a:r>
            <a:r>
              <a:rPr lang="en-US" sz="2800" b="1" dirty="0" err="1">
                <a:solidFill>
                  <a:srgbClr val="262626"/>
                </a:solidFill>
                <a:ea typeface="Times New Roman"/>
                <a:cs typeface="Times New Roman"/>
              </a:rPr>
              <a:t>zile</a:t>
            </a:r>
            <a:r>
              <a:rPr lang="en-US" sz="2800" b="1" dirty="0">
                <a:solidFill>
                  <a:srgbClr val="262626"/>
                </a:solidFill>
                <a:ea typeface="Times New Roman"/>
                <a:cs typeface="Times New Roman"/>
              </a:rPr>
              <a:t> de </a:t>
            </a:r>
            <a:r>
              <a:rPr lang="en-US" sz="2800" b="1" dirty="0" err="1">
                <a:solidFill>
                  <a:srgbClr val="262626"/>
                </a:solidFill>
                <a:ea typeface="Times New Roman"/>
                <a:cs typeface="Times New Roman"/>
              </a:rPr>
              <a:t>activități</a:t>
            </a:r>
            <a:r>
              <a:rPr lang="en-US" sz="2800" b="1" dirty="0">
                <a:solidFill>
                  <a:srgbClr val="262626"/>
                </a:solidFill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262626"/>
                </a:solidFill>
                <a:ea typeface="Times New Roman"/>
                <a:cs typeface="Times New Roman"/>
              </a:rPr>
              <a:t>transdisciplinare</a:t>
            </a:r>
            <a:r>
              <a:rPr lang="en-US" sz="2800" b="1" dirty="0">
                <a:solidFill>
                  <a:srgbClr val="262626"/>
                </a:solidFill>
                <a:ea typeface="Times New Roman"/>
                <a:cs typeface="Times New Roman"/>
              </a:rPr>
              <a:t>;</a:t>
            </a:r>
            <a:endParaRPr lang="ru-RU" sz="2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262626"/>
                </a:solidFill>
                <a:ea typeface="Times New Roman"/>
                <a:cs typeface="Times New Roman"/>
              </a:rPr>
              <a:t>6.Dumitru </a:t>
            </a:r>
            <a:r>
              <a:rPr lang="en-US" sz="2800" b="1" dirty="0" err="1">
                <a:solidFill>
                  <a:srgbClr val="262626"/>
                </a:solidFill>
                <a:ea typeface="Times New Roman"/>
                <a:cs typeface="Times New Roman"/>
              </a:rPr>
              <a:t>Matcovschi</a:t>
            </a:r>
            <a:r>
              <a:rPr lang="en-US" sz="2800" b="1" dirty="0">
                <a:solidFill>
                  <a:srgbClr val="262626"/>
                </a:solidFill>
                <a:ea typeface="Times New Roman"/>
                <a:cs typeface="Times New Roman"/>
              </a:rPr>
              <a:t> ”</a:t>
            </a:r>
            <a:r>
              <a:rPr lang="en-US" sz="2800" b="1" dirty="0" err="1">
                <a:solidFill>
                  <a:srgbClr val="262626"/>
                </a:solidFill>
                <a:ea typeface="Times New Roman"/>
                <a:cs typeface="Times New Roman"/>
              </a:rPr>
              <a:t>Poezia</a:t>
            </a:r>
            <a:r>
              <a:rPr lang="en-US" sz="2800" b="1" dirty="0">
                <a:solidFill>
                  <a:srgbClr val="262626"/>
                </a:solidFill>
                <a:ea typeface="Times New Roman"/>
                <a:cs typeface="Times New Roman"/>
              </a:rPr>
              <a:t> e </a:t>
            </a:r>
            <a:r>
              <a:rPr lang="en-US" sz="2800" b="1" dirty="0" err="1">
                <a:solidFill>
                  <a:srgbClr val="262626"/>
                </a:solidFill>
                <a:ea typeface="Times New Roman"/>
                <a:cs typeface="Times New Roman"/>
              </a:rPr>
              <a:t>dragostea</a:t>
            </a:r>
            <a:r>
              <a:rPr lang="en-US" sz="2800" b="1" dirty="0">
                <a:solidFill>
                  <a:srgbClr val="262626"/>
                </a:solidFill>
                <a:ea typeface="Times New Roman"/>
                <a:cs typeface="Times New Roman"/>
              </a:rPr>
              <a:t> mea </a:t>
            </a:r>
            <a:r>
              <a:rPr lang="en-US" sz="2800" b="1" dirty="0" err="1">
                <a:solidFill>
                  <a:srgbClr val="262626"/>
                </a:solidFill>
                <a:ea typeface="Times New Roman"/>
                <a:cs typeface="Times New Roman"/>
              </a:rPr>
              <a:t>dintâi</a:t>
            </a:r>
            <a:r>
              <a:rPr lang="en-US" sz="2800" b="1" dirty="0">
                <a:solidFill>
                  <a:srgbClr val="262626"/>
                </a:solidFill>
                <a:ea typeface="Times New Roman"/>
                <a:cs typeface="Times New Roman"/>
              </a:rPr>
              <a:t>”;</a:t>
            </a:r>
            <a:endParaRPr lang="ru-RU" sz="2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262626"/>
                </a:solidFill>
                <a:ea typeface="Times New Roman"/>
                <a:cs typeface="Times New Roman"/>
              </a:rPr>
              <a:t>7.Sărbătoarea </a:t>
            </a:r>
            <a:r>
              <a:rPr lang="en-US" sz="2800" b="1" dirty="0" err="1">
                <a:solidFill>
                  <a:srgbClr val="262626"/>
                </a:solidFill>
                <a:ea typeface="Times New Roman"/>
                <a:cs typeface="Times New Roman"/>
              </a:rPr>
              <a:t>Sfântului</a:t>
            </a:r>
            <a:r>
              <a:rPr lang="en-US" sz="2800" b="1" dirty="0">
                <a:solidFill>
                  <a:srgbClr val="262626"/>
                </a:solidFill>
                <a:ea typeface="Times New Roman"/>
                <a:cs typeface="Times New Roman"/>
              </a:rPr>
              <a:t> Andrei;</a:t>
            </a:r>
            <a:endParaRPr lang="ru-RU" sz="2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262626"/>
                </a:solidFill>
                <a:ea typeface="Times New Roman"/>
                <a:cs typeface="Times New Roman"/>
              </a:rPr>
              <a:t>8.Activitatea ”</a:t>
            </a:r>
            <a:r>
              <a:rPr lang="en-US" sz="2800" b="1" dirty="0" err="1">
                <a:solidFill>
                  <a:srgbClr val="262626"/>
                </a:solidFill>
                <a:ea typeface="Times New Roman"/>
                <a:cs typeface="Times New Roman"/>
              </a:rPr>
              <a:t>Lângă</a:t>
            </a:r>
            <a:r>
              <a:rPr lang="en-US" sz="2800" b="1" dirty="0">
                <a:solidFill>
                  <a:srgbClr val="262626"/>
                </a:solidFill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262626"/>
                </a:solidFill>
                <a:ea typeface="Times New Roman"/>
                <a:cs typeface="Times New Roman"/>
              </a:rPr>
              <a:t>mama,lângă</a:t>
            </a:r>
            <a:r>
              <a:rPr lang="en-US" sz="2800" b="1" dirty="0">
                <a:solidFill>
                  <a:srgbClr val="262626"/>
                </a:solidFill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262626"/>
                </a:solidFill>
                <a:ea typeface="Times New Roman"/>
                <a:cs typeface="Times New Roman"/>
              </a:rPr>
              <a:t>tata</a:t>
            </a:r>
            <a:r>
              <a:rPr lang="en-US" sz="2800" b="1" dirty="0">
                <a:solidFill>
                  <a:srgbClr val="262626"/>
                </a:solidFill>
                <a:ea typeface="Times New Roman"/>
                <a:cs typeface="Times New Roman"/>
              </a:rPr>
              <a:t>”;</a:t>
            </a:r>
            <a:endParaRPr lang="ru-RU" sz="2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262626"/>
                </a:solidFill>
                <a:ea typeface="Times New Roman"/>
                <a:cs typeface="Times New Roman"/>
              </a:rPr>
              <a:t>9.Carnaval 2020;</a:t>
            </a:r>
            <a:endParaRPr lang="ru-RU" sz="2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262626"/>
                </a:solidFill>
                <a:ea typeface="Times New Roman"/>
                <a:cs typeface="Times New Roman"/>
              </a:rPr>
              <a:t>10.Drepturile </a:t>
            </a:r>
            <a:r>
              <a:rPr lang="en-US" sz="2800" b="1" dirty="0" err="1">
                <a:solidFill>
                  <a:srgbClr val="262626"/>
                </a:solidFill>
                <a:ea typeface="Times New Roman"/>
                <a:cs typeface="Times New Roman"/>
              </a:rPr>
              <a:t>copiilor</a:t>
            </a:r>
            <a:r>
              <a:rPr lang="en-US" sz="2800" b="1" dirty="0">
                <a:solidFill>
                  <a:srgbClr val="262626"/>
                </a:solidFill>
                <a:ea typeface="Times New Roman"/>
                <a:cs typeface="Times New Roman"/>
              </a:rPr>
              <a:t>;</a:t>
            </a:r>
            <a:endParaRPr lang="ru-RU" sz="20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23467"/>
      </p:ext>
    </p:extLst>
  </p:cSld>
  <p:clrMapOvr>
    <a:masterClrMapping/>
  </p:clrMapOvr>
  <p:transition advTm="3575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312</Words>
  <Application>Microsoft Office PowerPoint</Application>
  <PresentationFormat>Экран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Admin</cp:lastModifiedBy>
  <cp:revision>41</cp:revision>
  <dcterms:created xsi:type="dcterms:W3CDTF">2014-11-21T11:00:06Z</dcterms:created>
  <dcterms:modified xsi:type="dcterms:W3CDTF">2020-05-30T13:49:23Z</dcterms:modified>
</cp:coreProperties>
</file>