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59" r:id="rId2"/>
    <p:sldId id="286" r:id="rId3"/>
    <p:sldId id="283" r:id="rId4"/>
    <p:sldId id="370" r:id="rId5"/>
    <p:sldId id="349" r:id="rId6"/>
    <p:sldId id="371" r:id="rId7"/>
    <p:sldId id="352" r:id="rId8"/>
    <p:sldId id="354" r:id="rId9"/>
    <p:sldId id="372" r:id="rId10"/>
    <p:sldId id="355" r:id="rId11"/>
    <p:sldId id="383" r:id="rId12"/>
    <p:sldId id="257" r:id="rId13"/>
    <p:sldId id="316" r:id="rId14"/>
    <p:sldId id="304" r:id="rId15"/>
    <p:sldId id="309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ED6"/>
    <a:srgbClr val="E6E6E6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24" autoAdjust="0"/>
  </p:normalViewPr>
  <p:slideViewPr>
    <p:cSldViewPr snapToGrid="0">
      <p:cViewPr varScale="1">
        <p:scale>
          <a:sx n="65" d="100"/>
          <a:sy n="65" d="100"/>
        </p:scale>
        <p:origin x="1954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семестр 2021 -2022 г.</c:v>
                </c:pt>
              </c:strCache>
            </c:strRef>
          </c:tx>
          <c:spPr>
            <a:effectLst>
              <a:outerShdw blurRad="50800" dist="50800" dir="5400000" algn="ctr" rotWithShape="0">
                <a:schemeClr val="accent5"/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 класс / Кочева М.У.</c:v>
                </c:pt>
                <c:pt idx="1">
                  <c:v>3А класс / Чолак В.Н.</c:v>
                </c:pt>
                <c:pt idx="2">
                  <c:v>3Б класс / Барбиеру Н.Д.</c:v>
                </c:pt>
                <c:pt idx="3">
                  <c:v>4А класс / Запорожан Е.В.</c:v>
                </c:pt>
                <c:pt idx="4">
                  <c:v>4Бкласс / Пасларь М.Н.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0.95099999999999996</c:v>
                </c:pt>
                <c:pt idx="1">
                  <c:v>0.93700000000000006</c:v>
                </c:pt>
                <c:pt idx="2">
                  <c:v>0.96899999999999997</c:v>
                </c:pt>
                <c:pt idx="3">
                  <c:v>0.94</c:v>
                </c:pt>
                <c:pt idx="4">
                  <c:v>0.96399999999999997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5-452A-8C3E-272E81889E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семестр 2022-2023 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5.7360426725442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AC-421E-ADB9-DA2D27F5DE13}"/>
                </c:ext>
              </c:extLst>
            </c:dLbl>
            <c:dLbl>
              <c:idx val="2"/>
              <c:layout>
                <c:manualLayout>
                  <c:x val="5.9880239520958087E-3"/>
                  <c:y val="-5.098704597817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AC-421E-ADB9-DA2D27F5DE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 класс / Кочева М.У.</c:v>
                </c:pt>
                <c:pt idx="1">
                  <c:v>3А класс / Чолак В.Н.</c:v>
                </c:pt>
                <c:pt idx="2">
                  <c:v>3Б класс / Барбиеру Н.Д.</c:v>
                </c:pt>
                <c:pt idx="3">
                  <c:v>4А класс / Запорожан Е.В.</c:v>
                </c:pt>
                <c:pt idx="4">
                  <c:v>4Бкласс / Пасларь М.Н.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0.94599999999999995</c:v>
                </c:pt>
                <c:pt idx="1">
                  <c:v>0.94599999999999995</c:v>
                </c:pt>
                <c:pt idx="2">
                  <c:v>0.96099999999999997</c:v>
                </c:pt>
                <c:pt idx="3">
                  <c:v>0.96699999999999997</c:v>
                </c:pt>
                <c:pt idx="4">
                  <c:v>0.96899999999999997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65-452A-8C3E-272E81889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039168"/>
        <c:axId val="146742592"/>
        <c:axId val="0"/>
      </c:bar3DChart>
      <c:catAx>
        <c:axId val="14803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742592"/>
        <c:crosses val="autoZero"/>
        <c:auto val="1"/>
        <c:lblAlgn val="ctr"/>
        <c:lblOffset val="100"/>
        <c:noMultiLvlLbl val="0"/>
      </c:catAx>
      <c:valAx>
        <c:axId val="1467425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8039168"/>
        <c:crosses val="autoZero"/>
        <c:crossBetween val="between"/>
      </c:valAx>
      <c:spPr>
        <a:noFill/>
        <a:ln w="26914">
          <a:noFill/>
        </a:ln>
      </c:spPr>
    </c:plotArea>
    <c:legend>
      <c:legendPos val="r"/>
      <c:layout>
        <c:manualLayout>
          <c:xMode val="edge"/>
          <c:yMode val="edge"/>
          <c:x val="0.67023809523809519"/>
          <c:y val="0.43181818181818182"/>
          <c:w val="0.32976189353576313"/>
          <c:h val="0.216632717122764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907"/>
      </a:pPr>
      <a:endParaRPr lang="ru-MD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семестр 2021 -2022 г.</c:v>
                </c:pt>
              </c:strCache>
            </c:strRef>
          </c:tx>
          <c:spPr>
            <a:effectLst>
              <a:outerShdw blurRad="50800" dist="50800" dir="5400000" algn="ctr" rotWithShape="0">
                <a:schemeClr val="accent5"/>
              </a:outerShdw>
            </a:effectLst>
          </c:spPr>
          <c:invertIfNegative val="0"/>
          <c:cat>
            <c:strRef>
              <c:f>Лист1!$A$2:$A$7</c:f>
              <c:strCache>
                <c:ptCount val="6"/>
                <c:pt idx="0">
                  <c:v>4А класс /5А класс </c:v>
                </c:pt>
                <c:pt idx="1">
                  <c:v>4Б класс/5Б класс</c:v>
                </c:pt>
                <c:pt idx="2">
                  <c:v>5 класс/6 класс</c:v>
                </c:pt>
                <c:pt idx="3">
                  <c:v>6 класс /7 класс</c:v>
                </c:pt>
                <c:pt idx="4">
                  <c:v>7 класс / 8 класс</c:v>
                </c:pt>
                <c:pt idx="5">
                  <c:v>8 класс / 9 класс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0.95899999999999996</c:v>
                </c:pt>
                <c:pt idx="1">
                  <c:v>0.94899999999999995</c:v>
                </c:pt>
                <c:pt idx="2">
                  <c:v>0.91200000000000003</c:v>
                </c:pt>
                <c:pt idx="3">
                  <c:v>0.95499999999999996</c:v>
                </c:pt>
                <c:pt idx="4">
                  <c:v>0.96299999999999997</c:v>
                </c:pt>
                <c:pt idx="5">
                  <c:v>0.95199999999999996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9-41BD-B37D-0A56E391A3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семестр 2022-2023 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5"/>
              <c:layout>
                <c:manualLayout>
                  <c:x val="1.0039251327067063E-2"/>
                  <c:y val="-9.2689663225819258E-2"/>
                </c:manualLayout>
              </c:layout>
              <c:tx>
                <c:rich>
                  <a:bodyPr/>
                  <a:lstStyle/>
                  <a:p>
                    <a:fld id="{A9E963F0-F3DE-4184-9905-44711F9E2EA9}" type="VALUE">
                      <a:rPr lang="en-US" smtClean="0"/>
                      <a:pPr/>
                      <a:t>[ЗНАЧЕНИЕ]</a:t>
                    </a:fld>
                    <a:endParaRPr lang="ru-MD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62-4F0B-8C76-3118170E6D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4А класс /5А класс </c:v>
                </c:pt>
                <c:pt idx="1">
                  <c:v>4Б класс/5Б класс</c:v>
                </c:pt>
                <c:pt idx="2">
                  <c:v>5 класс/6 класс</c:v>
                </c:pt>
                <c:pt idx="3">
                  <c:v>6 класс /7 класс</c:v>
                </c:pt>
                <c:pt idx="4">
                  <c:v>7 класс / 8 класс</c:v>
                </c:pt>
                <c:pt idx="5">
                  <c:v>8 класс / 9 класс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0.96299999999999997</c:v>
                </c:pt>
                <c:pt idx="1">
                  <c:v>0.95299999999999996</c:v>
                </c:pt>
                <c:pt idx="2">
                  <c:v>0.93500000000000005</c:v>
                </c:pt>
                <c:pt idx="3">
                  <c:v>0.98099999999999998</c:v>
                </c:pt>
                <c:pt idx="4">
                  <c:v>0.97599999999999998</c:v>
                </c:pt>
                <c:pt idx="5">
                  <c:v>0.93300000000000005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E9-41BD-B37D-0A56E391A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140608"/>
        <c:axId val="147516800"/>
        <c:axId val="0"/>
      </c:bar3DChart>
      <c:catAx>
        <c:axId val="14714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516800"/>
        <c:crosses val="autoZero"/>
        <c:auto val="1"/>
        <c:lblAlgn val="ctr"/>
        <c:lblOffset val="100"/>
        <c:noMultiLvlLbl val="0"/>
      </c:catAx>
      <c:valAx>
        <c:axId val="1475168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7140608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65595238095238095"/>
          <c:y val="0.43181818181818182"/>
          <c:w val="0.33809523809523812"/>
          <c:h val="0.244984263908573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MD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E72E077-6CC6-4482-A8A1-4E24317BCA52}" type="VALUE">
                      <a:rPr lang="en-US" sz="2000" b="1"/>
                      <a:pPr/>
                      <a:t>[ЗНАЧЕНИЕ]</a:t>
                    </a:fld>
                    <a:endParaRPr lang="ru-MD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DF3-4353-9A43-A1403326A4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7369380-7360-432C-A04C-377938F5E693}" type="VALUE">
                      <a:rPr lang="en-US" sz="2000" b="1"/>
                      <a:pPr/>
                      <a:t>[ЗНАЧЕНИЕ]</a:t>
                    </a:fld>
                    <a:endParaRPr lang="ru-MD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DF3-4353-9A43-A1403326A43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196F3E-BC7B-4D51-8543-C49525ECE31A}" type="VALUE">
                      <a:rPr lang="en-US" sz="2000" b="1"/>
                      <a:pPr>
                        <a:defRPr sz="1400"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354862939027504E-2"/>
                      <c:h val="4.993465343331287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DF3-4353-9A43-A1403326A43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AD6CB4-D719-4822-91BD-6D55A2FE2A14}" type="VALUE">
                      <a:rPr lang="en-US" sz="1800" b="1"/>
                      <a:pPr>
                        <a:defRPr sz="1400"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34030106907653E-2"/>
                      <c:h val="5.85850914468794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DF3-4353-9A43-A1403326A43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5003F8-7E1A-4C09-A8C9-6026E926281C}" type="VALUE">
                      <a:rPr lang="en-US" sz="1800" b="1"/>
                      <a:pPr>
                        <a:defRPr sz="1400"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333020134101057E-2"/>
                      <c:h val="6.07477009502710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DF3-4353-9A43-A1403326A435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E0455A-12A3-4459-8199-CB43155642B9}" type="VALUE">
                      <a:rPr lang="en-US" sz="2000" b="1"/>
                      <a:pPr>
                        <a:defRPr sz="1400"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347582004052017E-2"/>
                      <c:h val="7.804857697740415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F3-4353-9A43-A1403326A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8.16</c:v>
                </c:pt>
                <c:pt idx="1">
                  <c:v>8.33</c:v>
                </c:pt>
                <c:pt idx="2">
                  <c:v>7.51</c:v>
                </c:pt>
                <c:pt idx="3">
                  <c:v>7.69</c:v>
                </c:pt>
                <c:pt idx="4">
                  <c:v>7.86</c:v>
                </c:pt>
                <c:pt idx="5">
                  <c:v>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3-4353-9A43-A1403326A4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кач.зн.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25483272414189E-2"/>
                  <c:y val="-1.83820956367224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D0463C-F9F4-4488-B5AD-8E66460C033B}" type="VALUE">
                      <a:rPr lang="en-US" sz="2000" b="1"/>
                      <a:pPr>
                        <a:defRPr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009163919069574E-2"/>
                      <c:h val="6.8187077641938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DF3-4353-9A43-A1403326A435}"/>
                </c:ext>
              </c:extLst>
            </c:dLbl>
            <c:dLbl>
              <c:idx val="1"/>
              <c:layout>
                <c:manualLayout>
                  <c:x val="1.2029123739901929E-2"/>
                  <c:y val="-1.08130475169581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91273B-1062-4883-82A2-0CD26F654DE1}" type="VALUE">
                      <a: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009163919069574E-2"/>
                      <c:h val="7.25122966487215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DF3-4353-9A43-A1403326A435}"/>
                </c:ext>
              </c:extLst>
            </c:dLbl>
            <c:dLbl>
              <c:idx val="2"/>
              <c:layout>
                <c:manualLayout>
                  <c:x val="2.6313708181035525E-2"/>
                  <c:y val="-1.5138266523741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4EF6E5-F8AE-4D31-87D4-8D1E96678E50}" type="VALUE">
                      <a: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549209061434725E-2"/>
                      <c:h val="7.03496871453299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DF3-4353-9A43-A1403326A435}"/>
                </c:ext>
              </c:extLst>
            </c:dLbl>
            <c:dLbl>
              <c:idx val="3"/>
              <c:layout>
                <c:manualLayout>
                  <c:x val="1.9547326077340634E-2"/>
                  <c:y val="-4.1089580564441078E-2"/>
                </c:manualLayout>
              </c:layout>
              <c:tx>
                <c:rich>
                  <a:bodyPr/>
                  <a:lstStyle/>
                  <a:p>
                    <a:fld id="{DC8C3DD6-C720-4DEB-9A82-72412274CFB0}" type="VALUE">
                      <a: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MD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DF3-4353-9A43-A1403326A435}"/>
                </c:ext>
              </c:extLst>
            </c:dLbl>
            <c:dLbl>
              <c:idx val="4"/>
              <c:layout>
                <c:manualLayout>
                  <c:x val="2.5561887947291601E-2"/>
                  <c:y val="-1.94634003884182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54462C-74F0-44B5-AE4D-7C5825422AB1}" type="VALUE"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744840500449438E-2"/>
                      <c:h val="7.05226959056012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DF3-4353-9A43-A1403326A435}"/>
                </c:ext>
              </c:extLst>
            </c:dLbl>
            <c:dLbl>
              <c:idx val="5"/>
              <c:layout>
                <c:manualLayout>
                  <c:x val="2.1557231634511644E-2"/>
                  <c:y val="-1.081304751695816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A6D164-1298-469F-B83F-DDEEB83C7FB3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5935387503538"/>
                      <c:h val="9.86366194496925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DF3-4353-9A43-A1403326A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0.47</c:v>
                </c:pt>
                <c:pt idx="1">
                  <c:v>0.52</c:v>
                </c:pt>
                <c:pt idx="2">
                  <c:v>0.23069999999999999</c:v>
                </c:pt>
                <c:pt idx="3">
                  <c:v>0.43</c:v>
                </c:pt>
                <c:pt idx="4">
                  <c:v>0.51</c:v>
                </c:pt>
                <c:pt idx="5" formatCode="0.00%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F3-4353-9A43-A1403326A4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уч.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D6965C-BDD2-4F55-89E5-115596940D5B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66575232697238E-2"/>
                      <c:h val="7.05226959056012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DF3-4353-9A43-A1403326A43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7598D0-34DA-45E3-BE98-AB67EC844578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421182245013348E-2"/>
                      <c:h val="9.86366194496925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DF3-4353-9A43-A1403326A43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2940C6-0C6A-41D3-9531-BFE4AF6D6870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66575232697238E-2"/>
                      <c:h val="6.83600864022096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DF3-4353-9A43-A1403326A43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F6EAB5-F576-4D71-84C0-BAB3F8B22B71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66575232697238E-2"/>
                      <c:h val="9.86366194496925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9DF3-4353-9A43-A1403326A43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55AD8C-3A2A-4FD2-867B-8E32AFC40809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MD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822889622844343E-2"/>
                      <c:h val="7.9173133919167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9DF3-4353-9A43-A1403326A43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E3C7251-0F50-4BFF-97F5-AC55F0A6D6FA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MD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9DF3-4353-9A43-A1403326A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5 А</c:v>
                </c:pt>
                <c:pt idx="1">
                  <c:v>5 Б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19</c:v>
                </c:pt>
                <c:pt idx="1">
                  <c:v>17</c:v>
                </c:pt>
                <c:pt idx="2">
                  <c:v>26</c:v>
                </c:pt>
                <c:pt idx="3">
                  <c:v>16</c:v>
                </c:pt>
                <c:pt idx="4">
                  <c:v>22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F3-4353-9A43-A1403326A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49152"/>
        <c:axId val="147520256"/>
      </c:barChart>
      <c:catAx>
        <c:axId val="14724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147520256"/>
        <c:crosses val="autoZero"/>
        <c:auto val="1"/>
        <c:lblAlgn val="ctr"/>
        <c:lblOffset val="100"/>
        <c:noMultiLvlLbl val="0"/>
      </c:catAx>
      <c:valAx>
        <c:axId val="14752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14724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M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учащихся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I семестр в 5- 9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layout>
        <c:manualLayout>
          <c:xMode val="edge"/>
          <c:yMode val="edge"/>
          <c:x val="7.642448307472343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MD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347516942561932E-2"/>
          <c:y val="0.18515425627920998"/>
          <c:w val="0.72625944925405295"/>
          <c:h val="0.814739350470023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 учащихся за II четверть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51-4D23-8D4D-0B69DAD88CE0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251-4D23-8D4D-0B69DAD88CE0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251-4D23-8D4D-0B69DAD88CE0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B251-4D23-8D4D-0B69DAD88CE0}"/>
              </c:ext>
            </c:extLst>
          </c:dPt>
          <c:dLbls>
            <c:dLbl>
              <c:idx val="0"/>
              <c:layout>
                <c:manualLayout>
                  <c:x val="3.2532355282212398E-2"/>
                  <c:y val="5.911530323469906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704D904-933B-44E9-A7C1-679F0F7DD7DE}" type="CATEGORYNAME">
                      <a:rPr lang="ru-MD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MD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B649AD50-90D8-4851-ACE4-181EA043C5FB}" type="VALUE">
                      <a:rPr lang="ru-MD" sz="28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MD" sz="28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37460830618796"/>
                      <c:h val="0.140303517485460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51-4D23-8D4D-0B69DAD88CE0}"/>
                </c:ext>
              </c:extLst>
            </c:dLbl>
            <c:dLbl>
              <c:idx val="1"/>
              <c:layout>
                <c:manualLayout>
                  <c:x val="0"/>
                  <c:y val="-3.243387593891224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D61C481-D5B6-410D-B175-C18B33110AD8}" type="CATEGORYNAME">
                      <a:rPr lang="ru-MD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MD" sz="2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23EEE818-CA6A-4345-9259-78B3E7C7F34F}" type="VALUE">
                      <a:rPr lang="ru-MD" sz="28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MD" sz="28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95698468522488"/>
                      <c:h val="0.140303517485460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251-4D23-8D4D-0B69DAD88CE0}"/>
                </c:ext>
              </c:extLst>
            </c:dLbl>
            <c:dLbl>
              <c:idx val="2"/>
              <c:layout>
                <c:manualLayout>
                  <c:x val="6.9881916222815199E-2"/>
                  <c:y val="-4.080041822875404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; </a:t>
                    </a:r>
                    <a:fld id="{B851BD57-A05B-45F8-991E-583506812EC7}" type="VALUE">
                      <a:rPr lang="en-US" sz="24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en-US" sz="24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30554058843321"/>
                      <c:h val="0.121149453664919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251-4D23-8D4D-0B69DAD88CE0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251-4D23-8D4D-0B69DAD88CE0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Отличников</c:v>
                </c:pt>
                <c:pt idx="1">
                  <c:v>Ударников</c:v>
                </c:pt>
                <c:pt idx="3">
                  <c:v>Всего: 127 уч-ся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27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E-4F86-8572-1D54FD29B5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51-4D23-8D4D-0B69DAD88CE0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251-4D23-8D4D-0B69DAD88CE0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51-4D23-8D4D-0B69DAD88CE0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251-4D23-8D4D-0B69DAD88CE0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251-4D23-8D4D-0B69DAD88CE0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251-4D23-8D4D-0B69DAD88CE0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251-4D23-8D4D-0B69DAD88CE0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251-4D23-8D4D-0B69DAD88CE0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Отличников</c:v>
                </c:pt>
                <c:pt idx="1">
                  <c:v>Ударников</c:v>
                </c:pt>
                <c:pt idx="3">
                  <c:v>Всего: 127 уч-ся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8FE-4F86-8572-1D54FD29B5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251-4D23-8D4D-0B69DAD88CE0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51-4D23-8D4D-0B69DAD88CE0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251-4D23-8D4D-0B69DAD88CE0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B251-4D23-8D4D-0B69DAD88CE0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251-4D23-8D4D-0B69DAD88CE0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251-4D23-8D4D-0B69DAD88CE0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251-4D23-8D4D-0B69DAD88CE0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MD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251-4D23-8D4D-0B69DAD88CE0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5A5A5"/>
                </a:solidFill>
                <a:round/>
              </a:ln>
              <a:effectLst>
                <a:outerShdw blurRad="50800" dist="38100" dir="2700000" algn="tl" rotWithShape="0">
                  <a:srgbClr val="A5A5A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Отличников</c:v>
                </c:pt>
                <c:pt idx="1">
                  <c:v>Ударников</c:v>
                </c:pt>
                <c:pt idx="3">
                  <c:v>Всего: 127 уч-ся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8FE-4F86-8572-1D54FD29B59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MD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0.14337</cdr:y>
    </cdr:from>
    <cdr:to>
      <cdr:x>0.42229</cdr:x>
      <cdr:y>0.25986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A31DD71-8357-4661-B8DB-C59422849FF4}"/>
            </a:ext>
          </a:extLst>
        </cdr:cNvPr>
        <cdr:cNvSpPr txBox="1"/>
      </cdr:nvSpPr>
      <cdr:spPr>
        <a:xfrm xmlns:a="http://schemas.openxmlformats.org/drawingml/2006/main">
          <a:off x="0" y="962527"/>
          <a:ext cx="3465096" cy="7820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Всего: 127 уч-ся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3B7AC-EF2C-47A5-91B4-632E7113F338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C5C44-5790-4B14-A95E-AEDF322C9F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889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C5C44-5790-4B14-A95E-AEDF322C9FA6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1539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«9- 10»-13</a:t>
            </a:r>
          </a:p>
          <a:p>
            <a:r>
              <a:rPr lang="ru-RU" dirty="0"/>
              <a:t>На «8-10»-28</a:t>
            </a:r>
          </a:p>
          <a:p>
            <a:r>
              <a:rPr lang="ru-RU" dirty="0"/>
              <a:t>На  «удовлетворительно»  86.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D42E7-7B22-48FD-B130-6F098EDEBF2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8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D42E7-7B22-48FD-B130-6F098EDEBF2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3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C5C44-5790-4B14-A95E-AEDF322C9FA6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388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C5C44-5790-4B14-A95E-AEDF322C9FA6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216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C5C44-5790-4B14-A95E-AEDF322C9FA6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560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C5C44-5790-4B14-A95E-AEDF322C9FA6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3045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C5C44-5790-4B14-A95E-AEDF322C9FA6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668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C5C44-5790-4B14-A95E-AEDF322C9FA6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731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C5C44-5790-4B14-A95E-AEDF322C9FA6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34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827B9-551B-4471-8C77-D483F7A89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7E5A93-D084-4031-A451-A08D8A38B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A665E-63CD-4F01-BB4B-CDDBC55A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D7DA9-8B82-43F7-AB0B-E01C84BB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6EC6C-B271-4844-8803-2082D4E3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962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187CA-4F58-4E56-8A8B-F5D865E4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4D2B3-AFAE-43F1-86C7-3733C9D1A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F9687-3511-4364-98C5-24C7CEDB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77C1B4-FA3A-417C-BA59-AD2CB95A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08627-2EEC-4489-9565-0D7327C0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853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AED829-4EF6-40F9-895A-7D484A974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EF257C-7EE9-4FE9-8DD2-62E65413E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3E4EC-133C-46F2-8928-FA9728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E56E32-F768-437C-8CE0-BA23016B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62CE1-F615-4D3F-8806-E852B9D5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506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79FA4-7C5A-4CA7-BCDA-A07F14B4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7633E-B7F4-4482-9254-A835581FE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D6396-644C-40F6-8E40-3BF01CCB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C59B22-FF81-4554-8D82-D62E64BB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52265-AEB4-4AF5-B099-CA3FBE35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57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21766-2245-44FF-B2E9-84AAB580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ADB284-2948-42FB-9756-A44FAFC85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3B35E-6D9C-41D0-84B2-3A577C14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64548F-AECC-4493-82CD-975AA296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FE780E-6E5D-459B-AC1C-85580195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567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18953-D19D-40B2-8714-B96C511B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4291D-F401-4134-9B52-0444A56B2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8CBE2E-6DD4-4499-ACA1-B60F94A0F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D33AC-3FB6-4863-80B8-3B167DD1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6642A6-04A6-4FFB-A074-6B192F84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DC663A-5EF1-48DC-A112-64442B1E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955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8B288-6C97-467F-8AF2-733BC2B4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1DE0D1-23B8-4933-BEBA-7654DC2FF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9BADC4-7DCC-407C-A77B-80170DF67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B23CE7-397A-422F-8596-CE5476E4B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D68E68-FB1C-442A-A26C-C069AB26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019A4C-388F-4F6F-BB87-FF00A872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9D5E19-73FE-4B08-9A66-D214BB61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071BD5-99A2-4AD2-9B83-15572A2A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838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5EA42-EB14-4FEB-8B78-8CFF44DC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56B44B-5059-4EBA-8026-C1584CCF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B564D4-5C06-4835-967B-ACEAD045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BB5BF7-D21E-4A7A-9BE4-B115B670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833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61058C-3011-4359-A9D3-1DAF2D34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E951CF-23BA-4397-8B64-B216AC8C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CE9F41-D0F5-43F6-9EB0-8EDA0E79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192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13D58-E1DE-46A0-9CB9-1351B5F7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A8C85-87BA-48E4-909D-1D672401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26F0EC-9CB8-4DE9-A0BD-E9A92E8E9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7C5A97-123B-4706-875C-C55C88F9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FD1DB-8051-45F7-8E42-54A53554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17070-5D1A-48C1-9058-50315650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537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49C2E-A02A-4867-B16A-53C7F177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4347A1-6759-4648-8C0B-8ABA04226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75A046-256F-4FCF-87F8-9DA47939F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43D78-C3C8-427D-AE9B-F09F1925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178D2E-928B-4FB5-84C8-D504A33F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5BA93D-A12C-42AA-B970-B2742693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399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4600B-5592-451C-99F5-8F4E1F44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736A14-7D75-48E6-96CD-7CC9F844F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02D9D-561E-4CA3-8F0C-7453D7E0F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E3AE-8545-4637-A481-1BA09A79D000}" type="datetimeFigureOut">
              <a:rPr lang="x-none" smtClean="0"/>
              <a:t>04.04.2023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A000C-63D0-4BE8-AF72-C054FBA15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9C80F-97BF-4EFF-BDB3-863EBB545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459CF-D877-4145-AED5-552BA7E96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399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013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323528" y="404664"/>
            <a:ext cx="40303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 rot="20688640">
            <a:off x="787895" y="1512462"/>
            <a:ext cx="2413366" cy="120032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ПЛАН 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ПЕДСОВЕТА:</a:t>
            </a:r>
            <a:endParaRPr lang="ru-RU" sz="2400" dirty="0">
              <a:solidFill>
                <a:srgbClr val="660033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rot="-1330636">
            <a:off x="1390693" y="2821632"/>
            <a:ext cx="1523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Январь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2023 г.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662464" y="102035"/>
            <a:ext cx="6372201" cy="2078756"/>
            <a:chOff x="1110" y="1887"/>
            <a:chExt cx="3037" cy="304"/>
          </a:xfrm>
        </p:grpSpPr>
        <p:sp>
          <p:nvSpPr>
            <p:cNvPr id="27" name="AutoShape 60"/>
            <p:cNvSpPr>
              <a:spLocks noChangeArrowheads="1"/>
            </p:cNvSpPr>
            <p:nvPr/>
          </p:nvSpPr>
          <p:spPr bwMode="gray">
            <a:xfrm>
              <a:off x="1536" y="1903"/>
              <a:ext cx="261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tint val="21176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660033"/>
                  </a:solidFill>
                  <a:latin typeface="Cambria Math" pitchFamily="18" charset="0"/>
                  <a:ea typeface="Cambria Math" pitchFamily="18" charset="0"/>
                </a:rPr>
                <a:t>    </a:t>
              </a:r>
              <a:endParaRPr lang="ru-RU" dirty="0">
                <a:latin typeface="+mn-lt"/>
              </a:endParaRPr>
            </a:p>
          </p:txBody>
        </p:sp>
        <p:sp>
          <p:nvSpPr>
            <p:cNvPr id="28" name="AutoShape 61"/>
            <p:cNvSpPr>
              <a:spLocks noChangeArrowheads="1"/>
            </p:cNvSpPr>
            <p:nvPr/>
          </p:nvSpPr>
          <p:spPr bwMode="gray">
            <a:xfrm>
              <a:off x="1110" y="1887"/>
              <a:ext cx="618" cy="266"/>
            </a:xfrm>
            <a:prstGeom prst="diamond">
              <a:avLst/>
            </a:prstGeom>
            <a:gradFill rotWithShape="1">
              <a:gsLst>
                <a:gs pos="0">
                  <a:srgbClr val="CCCC00">
                    <a:gamma/>
                    <a:shade val="46275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Text Box 62"/>
            <p:cNvSpPr txBox="1">
              <a:spLocks noChangeArrowheads="1"/>
            </p:cNvSpPr>
            <p:nvPr/>
          </p:nvSpPr>
          <p:spPr bwMode="gray">
            <a:xfrm>
              <a:off x="1660" y="1940"/>
              <a:ext cx="2443" cy="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Text Box 63"/>
            <p:cNvSpPr txBox="1">
              <a:spLocks noChangeArrowheads="1"/>
            </p:cNvSpPr>
            <p:nvPr/>
          </p:nvSpPr>
          <p:spPr bwMode="gray">
            <a:xfrm>
              <a:off x="1289" y="1950"/>
              <a:ext cx="223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2732869" y="2488859"/>
            <a:ext cx="6715931" cy="1891641"/>
            <a:chOff x="1255" y="2364"/>
            <a:chExt cx="3347" cy="330"/>
          </a:xfrm>
        </p:grpSpPr>
        <p:sp>
          <p:nvSpPr>
            <p:cNvPr id="36" name="AutoShape 65"/>
            <p:cNvSpPr>
              <a:spLocks noChangeArrowheads="1"/>
            </p:cNvSpPr>
            <p:nvPr/>
          </p:nvSpPr>
          <p:spPr bwMode="gray">
            <a:xfrm>
              <a:off x="1536" y="2379"/>
              <a:ext cx="289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660033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7" name="AutoShape 66"/>
            <p:cNvSpPr>
              <a:spLocks noChangeArrowheads="1"/>
            </p:cNvSpPr>
            <p:nvPr/>
          </p:nvSpPr>
          <p:spPr bwMode="gray">
            <a:xfrm>
              <a:off x="1255" y="2374"/>
              <a:ext cx="550" cy="159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Text Box 67"/>
            <p:cNvSpPr txBox="1">
              <a:spLocks noChangeArrowheads="1"/>
            </p:cNvSpPr>
            <p:nvPr/>
          </p:nvSpPr>
          <p:spPr bwMode="gray">
            <a:xfrm>
              <a:off x="1746" y="2364"/>
              <a:ext cx="285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ru-RU" sz="2800" b="1">
                  <a:latin typeface="Arial" charset="0"/>
                </a:rPr>
                <a:t> </a:t>
              </a:r>
              <a:endParaRPr lang="en-US" sz="28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Text Box 68"/>
            <p:cNvSpPr txBox="1">
              <a:spLocks noChangeArrowheads="1"/>
            </p:cNvSpPr>
            <p:nvPr/>
          </p:nvSpPr>
          <p:spPr bwMode="gray">
            <a:xfrm>
              <a:off x="1431" y="2414"/>
              <a:ext cx="231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>
                  <a:latin typeface="Arial" charset="0"/>
                </a:rPr>
                <a:t>2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2338685" y="4532620"/>
            <a:ext cx="6880786" cy="1938102"/>
            <a:chOff x="1261" y="2652"/>
            <a:chExt cx="3030" cy="1068"/>
          </a:xfrm>
        </p:grpSpPr>
        <p:sp>
          <p:nvSpPr>
            <p:cNvPr id="17" name="AutoShape 70"/>
            <p:cNvSpPr>
              <a:spLocks noChangeArrowheads="1"/>
            </p:cNvSpPr>
            <p:nvPr/>
          </p:nvSpPr>
          <p:spPr bwMode="gray">
            <a:xfrm>
              <a:off x="1544" y="2760"/>
              <a:ext cx="2670" cy="9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0C4DE">
                    <a:gamma/>
                    <a:tint val="21176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AutoShape 71"/>
            <p:cNvSpPr>
              <a:spLocks noChangeArrowheads="1"/>
            </p:cNvSpPr>
            <p:nvPr/>
          </p:nvSpPr>
          <p:spPr bwMode="gray">
            <a:xfrm>
              <a:off x="1261" y="2652"/>
              <a:ext cx="490" cy="630"/>
            </a:xfrm>
            <a:prstGeom prst="diamond">
              <a:avLst/>
            </a:prstGeom>
            <a:gradFill rotWithShape="1">
              <a:gsLst>
                <a:gs pos="0">
                  <a:srgbClr val="70C4DE">
                    <a:gamma/>
                    <a:shade val="46275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Text Box 72"/>
            <p:cNvSpPr txBox="1">
              <a:spLocks noChangeArrowheads="1"/>
            </p:cNvSpPr>
            <p:nvPr/>
          </p:nvSpPr>
          <p:spPr bwMode="gray">
            <a:xfrm>
              <a:off x="1786" y="2877"/>
              <a:ext cx="2505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14350" lvl="0" indent="-514350"/>
              <a:r>
                <a:rPr lang="ru-RU" sz="1600" b="1" dirty="0">
                  <a:solidFill>
                    <a:srgbClr val="660033"/>
                  </a:solidFill>
                </a:rPr>
                <a:t>        </a:t>
              </a:r>
              <a:endParaRPr lang="ru-RU" sz="1600" b="1" dirty="0">
                <a:solidFill>
                  <a:srgbClr val="660033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0" name="Text Box 73"/>
            <p:cNvSpPr txBox="1">
              <a:spLocks noChangeArrowheads="1"/>
            </p:cNvSpPr>
            <p:nvPr/>
          </p:nvSpPr>
          <p:spPr bwMode="gray">
            <a:xfrm>
              <a:off x="1401" y="2742"/>
              <a:ext cx="23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latin typeface="Arial" charset="0"/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9296E3-416C-4B05-B6D2-2D19C0DEA648}"/>
              </a:ext>
            </a:extLst>
          </p:cNvPr>
          <p:cNvSpPr txBox="1"/>
          <p:nvPr/>
        </p:nvSpPr>
        <p:spPr>
          <a:xfrm>
            <a:off x="3978719" y="231655"/>
            <a:ext cx="52094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обучения учащихся за </a:t>
            </a:r>
          </a:p>
          <a:p>
            <a:pPr>
              <a:defRPr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семестр 2022 -2023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D47CE-4D12-4006-8F62-2BFAAC16F803}"/>
              </a:ext>
            </a:extLst>
          </p:cNvPr>
          <p:cNvSpPr txBox="1"/>
          <p:nvPr/>
        </p:nvSpPr>
        <p:spPr>
          <a:xfrm>
            <a:off x="3619938" y="2715576"/>
            <a:ext cx="5537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Итоги выполнения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куррикулума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семестр.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8FB1F5-ABEA-4B8C-8943-980AD7ACBBCA}"/>
              </a:ext>
            </a:extLst>
          </p:cNvPr>
          <p:cNvSpPr txBox="1"/>
          <p:nvPr/>
        </p:nvSpPr>
        <p:spPr>
          <a:xfrm>
            <a:off x="3738863" y="4996439"/>
            <a:ext cx="5003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ходе аттестации учителей гимназии.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0E2F8B8-6D0D-43B4-9258-5FACDCC97E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30880"/>
              </p:ext>
            </p:extLst>
          </p:nvPr>
        </p:nvGraphicFramePr>
        <p:xfrm>
          <a:off x="204537" y="874713"/>
          <a:ext cx="8855242" cy="575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683" name="Прямоугольник 3">
            <a:extLst>
              <a:ext uri="{FF2B5EF4-FFF2-40B4-BE49-F238E27FC236}">
                <a16:creationId xmlns:a16="http://schemas.microsoft.com/office/drawing/2014/main" id="{FBAE601F-2479-4F91-AA1A-B7553A15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338" y="12032"/>
            <a:ext cx="804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Посещаемость учащихся 5-9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 2021-2022 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1 семестр 2022-2023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54555-5EC3-4909-8BBE-B9D15D9C16BB}"/>
              </a:ext>
            </a:extLst>
          </p:cNvPr>
          <p:cNvSpPr txBox="1"/>
          <p:nvPr/>
        </p:nvSpPr>
        <p:spPr>
          <a:xfrm>
            <a:off x="1251284" y="116124"/>
            <a:ext cx="78927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классов по качеству знаний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4CCC063-C488-45DE-A6B6-8DDC1C171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748923"/>
              </p:ext>
            </p:extLst>
          </p:nvPr>
        </p:nvGraphicFramePr>
        <p:xfrm>
          <a:off x="276727" y="869341"/>
          <a:ext cx="8446168" cy="587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115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87418749"/>
              </p:ext>
            </p:extLst>
          </p:nvPr>
        </p:nvGraphicFramePr>
        <p:xfrm>
          <a:off x="685799" y="144380"/>
          <a:ext cx="8205538" cy="671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46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EF5E1-1705-4F1E-B04D-27256946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82563"/>
            <a:ext cx="78867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</a:t>
            </a:r>
          </a:p>
        </p:txBody>
      </p:sp>
      <p:pic>
        <p:nvPicPr>
          <p:cNvPr id="99331" name="Picture 4" descr="http://idg.bg/test/pcw/2014/2/18/22180-6koli-2.jpeg">
            <a:extLst>
              <a:ext uri="{FF2B5EF4-FFF2-40B4-BE49-F238E27FC236}">
                <a16:creationId xmlns:a16="http://schemas.microsoft.com/office/drawing/2014/main" id="{1F1B841B-A2F9-42B1-AFE4-145242AAC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" y="1100889"/>
            <a:ext cx="4970708" cy="557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6" descr="http://shittystock.com/photo/55fba21ee3d12.jpg">
            <a:extLst>
              <a:ext uri="{FF2B5EF4-FFF2-40B4-BE49-F238E27FC236}">
                <a16:creationId xmlns:a16="http://schemas.microsoft.com/office/drawing/2014/main" id="{FD0E7D9B-036B-4FCC-8FD3-57D70941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9700"/>
            <a:ext cx="457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8B5A156-1E02-462E-89AE-4FE05150A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снижения успеваемости</a:t>
            </a:r>
            <a:r>
              <a:rPr lang="ru-RU" altLang="ru-RU" sz="40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600" dirty="0">
                <a:solidFill>
                  <a:schemeClr val="tx2">
                    <a:satMod val="130000"/>
                  </a:schemeClr>
                </a:solidFill>
              </a:rPr>
            </a:br>
            <a:endParaRPr lang="ru-RU" alt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207872FB-7F6D-4354-9566-F1DEC471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66800"/>
            <a:ext cx="8229600" cy="5791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престижа образования в целом;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Перегрузка информацией, много предметов в среднем звене;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стала доступной, потеряла свою ценность, учитель перестал быть основным носителем информации;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Учеба перестала быть основной целью современных подростков;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ответственности обучающейся стороны, отсутствие реальных форм наказания к неуспевающим;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Авторитарный и опекунский стиль руководства в учебном процессе перестал быть действенным;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Потребительское отношение родителей к школе; воспитание сводится к «содержанию»; надежда на репетитора, который быстро всё исправит;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Усталость и перегрузка учителей (предметная нагрузка, классное руководство, возраст, репетиторство);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хуже учить, часто идет натаскивание учеников;  неинтересные однообразные уроки;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Изменилась мотивация  учителей – «мне за это не платят».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D4660E7E-E7E1-4A0C-81CF-E062C32C8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5526"/>
            <a:ext cx="752633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Общий смысл развития учебной мотивации школьников состоит в том, чтобы переводить учащихся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3333FF"/>
                </a:solidFill>
                <a:cs typeface="Times New Roman" panose="02020603050405020304" pitchFamily="18" charset="0"/>
              </a:rPr>
              <a:t>с уровней отрицательного и безразличного отношения к учению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 зрелым формам положительного отношения к учению</a:t>
            </a:r>
            <a:r>
              <a:rPr lang="ru-RU" alt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 – действенному, осознанному, ответственному. </a:t>
            </a:r>
          </a:p>
        </p:txBody>
      </p:sp>
      <p:pic>
        <p:nvPicPr>
          <p:cNvPr id="104451" name="Picture 3" descr="D:\Desktop\Анимации\f51.gif">
            <a:extLst>
              <a:ext uri="{FF2B5EF4-FFF2-40B4-BE49-F238E27FC236}">
                <a16:creationId xmlns:a16="http://schemas.microsoft.com/office/drawing/2014/main" id="{76D86EDE-1D71-4A62-9319-929BD74210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6" y="4495800"/>
            <a:ext cx="1428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013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323528" y="404664"/>
            <a:ext cx="40303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 rot="20688640">
            <a:off x="772207" y="1499413"/>
            <a:ext cx="2413366" cy="120032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ЦЕЛЬ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ПЕДСОВЕТА:</a:t>
            </a:r>
            <a:endParaRPr lang="ru-RU" sz="2400" dirty="0">
              <a:solidFill>
                <a:srgbClr val="660033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rot="-1330636">
            <a:off x="1437649" y="2670165"/>
            <a:ext cx="1740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ЯНВАРЬ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2023 г.</a:t>
            </a:r>
          </a:p>
        </p:txBody>
      </p:sp>
      <p:grpSp>
        <p:nvGrpSpPr>
          <p:cNvPr id="26" name="Group 59"/>
          <p:cNvGrpSpPr>
            <a:grpSpLocks/>
          </p:cNvGrpSpPr>
          <p:nvPr/>
        </p:nvGrpSpPr>
        <p:grpSpPr bwMode="auto">
          <a:xfrm>
            <a:off x="3566986" y="0"/>
            <a:ext cx="5253486" cy="5339930"/>
            <a:chOff x="1296" y="1874"/>
            <a:chExt cx="2976" cy="313"/>
          </a:xfrm>
        </p:grpSpPr>
        <p:sp>
          <p:nvSpPr>
            <p:cNvPr id="27" name="AutoShape 6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tint val="21176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Text Box 62"/>
            <p:cNvSpPr txBox="1">
              <a:spLocks noChangeArrowheads="1"/>
            </p:cNvSpPr>
            <p:nvPr/>
          </p:nvSpPr>
          <p:spPr bwMode="gray">
            <a:xfrm>
              <a:off x="1660" y="1940"/>
              <a:ext cx="2443" cy="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sz="2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Text Box 63"/>
            <p:cNvSpPr txBox="1">
              <a:spLocks noChangeArrowheads="1"/>
            </p:cNvSpPr>
            <p:nvPr/>
          </p:nvSpPr>
          <p:spPr bwMode="gray">
            <a:xfrm>
              <a:off x="1296" y="1874"/>
              <a:ext cx="223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4000" b="1" dirty="0">
                <a:latin typeface="Arial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gray">
          <a:xfrm rot="3419336">
            <a:off x="8181975" y="444023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 rot="3419336">
            <a:off x="7489516" y="567174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gray">
          <a:xfrm rot="3419336">
            <a:off x="6265379" y="588776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B1D14-765F-4100-B863-5857FB002E7F}"/>
              </a:ext>
            </a:extLst>
          </p:cNvPr>
          <p:cNvSpPr txBox="1"/>
          <p:nvPr/>
        </p:nvSpPr>
        <p:spPr>
          <a:xfrm>
            <a:off x="4209549" y="602682"/>
            <a:ext cx="456105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уровень успеваемости за первый семестр.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Выявить возможные причины полученного уровня успеваемости.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Наметить пути повышения успеваемости.</a:t>
            </a:r>
            <a:endParaRPr lang="ru-RU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документ 22"/>
          <p:cNvSpPr/>
          <p:nvPr/>
        </p:nvSpPr>
        <p:spPr>
          <a:xfrm>
            <a:off x="216569" y="166050"/>
            <a:ext cx="8927431" cy="3236374"/>
          </a:xfrm>
          <a:prstGeom prst="flowChartDocumen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gray">
          <a:xfrm rot="3419336">
            <a:off x="7860675" y="559225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 rot="3419336">
            <a:off x="7988796" y="41957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gray">
          <a:xfrm rot="3419336">
            <a:off x="7236589" y="325855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050" name="Picture 2" descr="Картинки на тему образование - 72 фото">
            <a:extLst>
              <a:ext uri="{FF2B5EF4-FFF2-40B4-BE49-F238E27FC236}">
                <a16:creationId xmlns:a16="http://schemas.microsoft.com/office/drawing/2014/main" id="{0BDDA93B-2058-4782-8ECC-82510690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40" y="3134596"/>
            <a:ext cx="5336031" cy="3557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D41A6C-192E-462C-B0AD-515704E57C7B}"/>
              </a:ext>
            </a:extLst>
          </p:cNvPr>
          <p:cNvSpPr txBox="1"/>
          <p:nvPr/>
        </p:nvSpPr>
        <p:spPr>
          <a:xfrm>
            <a:off x="373093" y="162380"/>
            <a:ext cx="9023569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   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Шаги к успеху-это те шаги, которые делает ребенок, идя в школу КАЖДЫЙ ДЕНЬ.</a:t>
            </a:r>
          </a:p>
          <a:p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   Первым шагом к УСПЕХУ является посещаемость учебных занятий.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411" y="216567"/>
            <a:ext cx="8807116" cy="174457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796E8-34B0-4DA6-BBBE-FA0733D8444A}"/>
              </a:ext>
            </a:extLst>
          </p:cNvPr>
          <p:cNvSpPr txBox="1"/>
          <p:nvPr/>
        </p:nvSpPr>
        <p:spPr>
          <a:xfrm>
            <a:off x="445167" y="353336"/>
            <a:ext cx="89635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посещаемости учащихся по итогам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полугодия  2022/2023 учебного года</a:t>
            </a:r>
          </a:p>
        </p:txBody>
      </p:sp>
      <p:graphicFrame>
        <p:nvGraphicFramePr>
          <p:cNvPr id="3" name="Таблица 7">
            <a:extLst>
              <a:ext uri="{FF2B5EF4-FFF2-40B4-BE49-F238E27FC236}">
                <a16:creationId xmlns:a16="http://schemas.microsoft.com/office/drawing/2014/main" id="{B4007D8C-D16F-4754-83CB-05EE012396A6}"/>
              </a:ext>
            </a:extLst>
          </p:cNvPr>
          <p:cNvGraphicFramePr>
            <a:graphicFrameLocks noGrp="1"/>
          </p:cNvGraphicFramePr>
          <p:nvPr/>
        </p:nvGraphicFramePr>
        <p:xfrm>
          <a:off x="156411" y="2505367"/>
          <a:ext cx="8712008" cy="4136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1052">
                  <a:extLst>
                    <a:ext uri="{9D8B030D-6E8A-4147-A177-3AD203B41FA5}">
                      <a16:colId xmlns:a16="http://schemas.microsoft.com/office/drawing/2014/main" val="1436990590"/>
                    </a:ext>
                  </a:extLst>
                </a:gridCol>
                <a:gridCol w="4500956">
                  <a:extLst>
                    <a:ext uri="{9D8B030D-6E8A-4147-A177-3AD203B41FA5}">
                      <a16:colId xmlns:a16="http://schemas.microsoft.com/office/drawing/2014/main" val="25356868"/>
                    </a:ext>
                  </a:extLst>
                </a:gridCol>
              </a:tblGrid>
              <a:tr h="2585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учащихся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начало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2022-2023 у. г.</a:t>
                      </a:r>
                      <a:endParaRPr lang="ru-RU" sz="3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учащихся на конец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семестра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2022-2023 у. г.</a:t>
                      </a:r>
                      <a:endParaRPr lang="ru-RU" sz="3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14359"/>
                  </a:ext>
                </a:extLst>
              </a:tr>
              <a:tr h="1551024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</a:t>
                      </a:r>
                      <a:endParaRPr lang="ru-RU" sz="4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 </a:t>
                      </a:r>
                      <a:endParaRPr lang="ru-RU" sz="4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30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45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FC165F0-8B92-4E13-93D2-C128B02F5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533400"/>
            <a:ext cx="7024687" cy="1219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4800" b="1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BE1B444-EF11-4019-94C9-61064B518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893778"/>
              </p:ext>
            </p:extLst>
          </p:nvPr>
        </p:nvGraphicFramePr>
        <p:xfrm>
          <a:off x="228600" y="838200"/>
          <a:ext cx="8698832" cy="5156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51972" marR="51972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уч-ся на начало года</a:t>
                      </a:r>
                    </a:p>
                  </a:txBody>
                  <a:tcPr marL="51972" marR="519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уч-ся на конец 1 семестра</a:t>
                      </a:r>
                    </a:p>
                  </a:txBody>
                  <a:tcPr marL="51972" marR="519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посещаемости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72" marR="51972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1А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3Б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4А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8694" name="TextBox 5">
            <a:extLst>
              <a:ext uri="{FF2B5EF4-FFF2-40B4-BE49-F238E27FC236}">
                <a16:creationId xmlns:a16="http://schemas.microsoft.com/office/drawing/2014/main" id="{42ECCB65-C94A-493B-ABC4-F4937C5A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12782"/>
            <a:ext cx="8915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Посещаемость учащихся 1-4 </a:t>
            </a:r>
            <a:r>
              <a:rPr lang="ru-RU" alt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кл.за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семестр 2022-2023 </a:t>
            </a:r>
            <a:r>
              <a:rPr lang="ru-RU" alt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102E690-040E-46AF-A5E1-7CC12EB25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89322"/>
              </p:ext>
            </p:extLst>
          </p:nvPr>
        </p:nvGraphicFramePr>
        <p:xfrm>
          <a:off x="172243" y="6102239"/>
          <a:ext cx="8766175" cy="755761"/>
        </p:xfrm>
        <a:graphic>
          <a:graphicData uri="http://schemas.openxmlformats.org/drawingml/2006/table">
            <a:tbl>
              <a:tblPr/>
              <a:tblGrid>
                <a:gridCol w="876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576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          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136                      136                       94,45    </a:t>
                      </a:r>
                    </a:p>
                  </a:txBody>
                  <a:tcPr marL="91443" marR="91443" marT="45739" marB="4573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E5CAE4B-1693-4E44-B22B-B5A134018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52299"/>
              </p:ext>
            </p:extLst>
          </p:nvPr>
        </p:nvGraphicFramePr>
        <p:xfrm>
          <a:off x="240632" y="240631"/>
          <a:ext cx="8662735" cy="5842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052">
                  <a:extLst>
                    <a:ext uri="{9D8B030D-6E8A-4147-A177-3AD203B41FA5}">
                      <a16:colId xmlns:a16="http://schemas.microsoft.com/office/drawing/2014/main" val="751423065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2724471748"/>
                    </a:ext>
                  </a:extLst>
                </a:gridCol>
                <a:gridCol w="1431758">
                  <a:extLst>
                    <a:ext uri="{9D8B030D-6E8A-4147-A177-3AD203B41FA5}">
                      <a16:colId xmlns:a16="http://schemas.microsoft.com/office/drawing/2014/main" val="802864103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1568286987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1716789483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398165304"/>
                    </a:ext>
                  </a:extLst>
                </a:gridCol>
                <a:gridCol w="1094874">
                  <a:extLst>
                    <a:ext uri="{9D8B030D-6E8A-4147-A177-3AD203B41FA5}">
                      <a16:colId xmlns:a16="http://schemas.microsoft.com/office/drawing/2014/main" val="2845686729"/>
                    </a:ext>
                  </a:extLst>
                </a:gridCol>
                <a:gridCol w="511341">
                  <a:extLst>
                    <a:ext uri="{9D8B030D-6E8A-4147-A177-3AD203B41FA5}">
                      <a16:colId xmlns:a16="http://schemas.microsoft.com/office/drawing/2014/main" val="2051888636"/>
                    </a:ext>
                  </a:extLst>
                </a:gridCol>
                <a:gridCol w="727910">
                  <a:extLst>
                    <a:ext uri="{9D8B030D-6E8A-4147-A177-3AD203B41FA5}">
                      <a16:colId xmlns:a16="http://schemas.microsoft.com/office/drawing/2014/main" val="3232156026"/>
                    </a:ext>
                  </a:extLst>
                </a:gridCol>
              </a:tblGrid>
              <a:tr h="1111487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пропущенных уроков 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болезни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уважит. причине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неуваж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причине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91195"/>
                  </a:ext>
                </a:extLst>
              </a:tr>
              <a:tr h="49570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1А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 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2397282"/>
                  </a:ext>
                </a:extLst>
              </a:tr>
              <a:tr h="50532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8101469"/>
                  </a:ext>
                </a:extLst>
              </a:tr>
              <a:tr h="52938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2223320"/>
                  </a:ext>
                </a:extLst>
              </a:tr>
              <a:tr h="61361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0143713"/>
                  </a:ext>
                </a:extLst>
              </a:tr>
              <a:tr h="52938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3Б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2397789"/>
                  </a:ext>
                </a:extLst>
              </a:tr>
              <a:tr h="55345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4А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9488865"/>
                  </a:ext>
                </a:extLst>
              </a:tr>
              <a:tr h="6553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</a:t>
                      </a:r>
                    </a:p>
                  </a:txBody>
                  <a:tcPr marT="45714" marB="4571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977799"/>
                  </a:ext>
                </a:extLst>
              </a:tr>
              <a:tr h="6553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Все-</a:t>
                      </a:r>
                      <a:r>
                        <a:rPr kumimoji="0" lang="ru-RU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T="45714" marB="4571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96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F0FC8BE-4D77-46C5-B9D9-EA2C61C9E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227201"/>
              </p:ext>
            </p:extLst>
          </p:nvPr>
        </p:nvGraphicFramePr>
        <p:xfrm>
          <a:off x="431800" y="880010"/>
          <a:ext cx="8483600" cy="597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5" name="Прямоугольник 3">
            <a:extLst>
              <a:ext uri="{FF2B5EF4-FFF2-40B4-BE49-F238E27FC236}">
                <a16:creationId xmlns:a16="http://schemas.microsoft.com/office/drawing/2014/main" id="{C9A9D745-393A-475C-A0A7-22E47FA23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37" y="50899"/>
            <a:ext cx="74916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Посещаемость учащихся 1-4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за 2 года  ( итоги 1 семестра)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4341A46-2CA6-4C94-B354-DA5AD2CD4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533400"/>
            <a:ext cx="7024687" cy="1219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4800" b="1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53F4D6E-02C1-4C17-9759-08DE4FCAA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49319"/>
              </p:ext>
            </p:extLst>
          </p:nvPr>
        </p:nvGraphicFramePr>
        <p:xfrm>
          <a:off x="152400" y="838200"/>
          <a:ext cx="8510337" cy="5704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1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51972" marR="51972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уч-ся на начало года</a:t>
                      </a:r>
                    </a:p>
                  </a:txBody>
                  <a:tcPr marL="51972" marR="519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уч-ся на конец 1 семестра</a:t>
                      </a:r>
                    </a:p>
                  </a:txBody>
                  <a:tcPr marL="51972" marR="519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посещаемости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72" marR="51972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5А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96,66</a:t>
                      </a: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0742" name="TextBox 5">
            <a:extLst>
              <a:ext uri="{FF2B5EF4-FFF2-40B4-BE49-F238E27FC236}">
                <a16:creationId xmlns:a16="http://schemas.microsoft.com/office/drawing/2014/main" id="{B10FAD28-E958-4D97-98B0-529E6888E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605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Посещаемость учащихся 5-9 кл. за 1 семестр 2022-2023 у.г.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E5CAE4B-1693-4E44-B22B-B5A134018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2065"/>
              </p:ext>
            </p:extLst>
          </p:nvPr>
        </p:nvGraphicFramePr>
        <p:xfrm>
          <a:off x="240632" y="240631"/>
          <a:ext cx="8746957" cy="5764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052">
                  <a:extLst>
                    <a:ext uri="{9D8B030D-6E8A-4147-A177-3AD203B41FA5}">
                      <a16:colId xmlns:a16="http://schemas.microsoft.com/office/drawing/2014/main" val="751423065"/>
                    </a:ext>
                  </a:extLst>
                </a:gridCol>
                <a:gridCol w="1034716">
                  <a:extLst>
                    <a:ext uri="{9D8B030D-6E8A-4147-A177-3AD203B41FA5}">
                      <a16:colId xmlns:a16="http://schemas.microsoft.com/office/drawing/2014/main" val="2724471748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802864103"/>
                    </a:ext>
                  </a:extLst>
                </a:gridCol>
                <a:gridCol w="950495">
                  <a:extLst>
                    <a:ext uri="{9D8B030D-6E8A-4147-A177-3AD203B41FA5}">
                      <a16:colId xmlns:a16="http://schemas.microsoft.com/office/drawing/2014/main" val="1568286987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1716789483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398165304"/>
                    </a:ext>
                  </a:extLst>
                </a:gridCol>
                <a:gridCol w="1179094">
                  <a:extLst>
                    <a:ext uri="{9D8B030D-6E8A-4147-A177-3AD203B41FA5}">
                      <a16:colId xmlns:a16="http://schemas.microsoft.com/office/drawing/2014/main" val="2845686729"/>
                    </a:ext>
                  </a:extLst>
                </a:gridCol>
                <a:gridCol w="589548">
                  <a:extLst>
                    <a:ext uri="{9D8B030D-6E8A-4147-A177-3AD203B41FA5}">
                      <a16:colId xmlns:a16="http://schemas.microsoft.com/office/drawing/2014/main" val="2051888636"/>
                    </a:ext>
                  </a:extLst>
                </a:gridCol>
                <a:gridCol w="950494">
                  <a:extLst>
                    <a:ext uri="{9D8B030D-6E8A-4147-A177-3AD203B41FA5}">
                      <a16:colId xmlns:a16="http://schemas.microsoft.com/office/drawing/2014/main" val="3232156026"/>
                    </a:ext>
                  </a:extLst>
                </a:gridCol>
              </a:tblGrid>
              <a:tr h="1111487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пропущенных уроков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болезни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уважит. причине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неуваж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причине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91195"/>
                  </a:ext>
                </a:extLst>
              </a:tr>
              <a:tr h="49570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5А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3,4 %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2397282"/>
                  </a:ext>
                </a:extLst>
              </a:tr>
              <a:tr h="50532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8101469"/>
                  </a:ext>
                </a:extLst>
              </a:tr>
              <a:tr h="5293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2223320"/>
                  </a:ext>
                </a:extLst>
              </a:tr>
              <a:tr h="61361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0143713"/>
                  </a:ext>
                </a:extLst>
              </a:tr>
              <a:tr h="5293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2397789"/>
                  </a:ext>
                </a:extLst>
              </a:tr>
              <a:tr h="55345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9488865"/>
                  </a:ext>
                </a:extLst>
              </a:tr>
              <a:tr h="74530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Все-го: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597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192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724</Words>
  <Application>Microsoft Office PowerPoint</Application>
  <PresentationFormat>Экран (4:3)</PresentationFormat>
  <Paragraphs>296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Обмен опытом</vt:lpstr>
      <vt:lpstr>Причины снижения успеваемости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gimna</cp:lastModifiedBy>
  <cp:revision>240</cp:revision>
  <cp:lastPrinted>2021-02-16T23:46:12Z</cp:lastPrinted>
  <dcterms:created xsi:type="dcterms:W3CDTF">2021-02-16T08:57:21Z</dcterms:created>
  <dcterms:modified xsi:type="dcterms:W3CDTF">2023-04-04T10:50:22Z</dcterms:modified>
</cp:coreProperties>
</file>