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190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891716"/>
              </p:ext>
            </p:extLst>
          </p:nvPr>
        </p:nvGraphicFramePr>
        <p:xfrm>
          <a:off x="242646" y="46968"/>
          <a:ext cx="6426714" cy="9097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4" imgW="6669969" imgH="9452367" progId="Word.Document.8">
                  <p:embed/>
                </p:oleObj>
              </mc:Choice>
              <mc:Fallback>
                <p:oleObj name="Document" r:id="rId4" imgW="6669969" imgH="9452367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2646" y="46968"/>
                        <a:ext cx="6426714" cy="9097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90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883777"/>
              </p:ext>
            </p:extLst>
          </p:nvPr>
        </p:nvGraphicFramePr>
        <p:xfrm>
          <a:off x="116633" y="251519"/>
          <a:ext cx="6552729" cy="8712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305"/>
                <a:gridCol w="797148"/>
                <a:gridCol w="2214021"/>
                <a:gridCol w="531015"/>
                <a:gridCol w="797148"/>
                <a:gridCol w="885234"/>
                <a:gridCol w="885858"/>
              </a:tblGrid>
              <a:tr h="1480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 5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CE30A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 err="1">
                          <a:effectLst/>
                        </a:rPr>
                        <a:t>Astereala</a:t>
                      </a:r>
                      <a:r>
                        <a:rPr lang="en-US" sz="700" dirty="0">
                          <a:effectLst/>
                        </a:rPr>
                        <a:t> le </a:t>
                      </a:r>
                      <a:r>
                        <a:rPr lang="en-US" sz="700" dirty="0" err="1">
                          <a:effectLst/>
                        </a:rPr>
                        <a:t>invelitori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sau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doliile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invelitorilor</a:t>
                      </a:r>
                      <a:r>
                        <a:rPr lang="en-US" sz="700" dirty="0">
                          <a:effectLst/>
                        </a:rPr>
                        <a:t> din </a:t>
                      </a:r>
                      <a:r>
                        <a:rPr lang="en-US" sz="700" dirty="0" err="1">
                          <a:effectLst/>
                        </a:rPr>
                        <a:t>tigla</a:t>
                      </a:r>
                      <a:r>
                        <a:rPr lang="en-US" sz="700" dirty="0">
                          <a:effectLst/>
                        </a:rPr>
                        <a:t>, </a:t>
                      </a:r>
                      <a:r>
                        <a:rPr lang="en-US" sz="700" dirty="0" err="1">
                          <a:effectLst/>
                        </a:rPr>
                        <a:t>placi</a:t>
                      </a:r>
                      <a:r>
                        <a:rPr lang="en-US" sz="700" dirty="0">
                          <a:effectLst/>
                        </a:rPr>
                        <a:t> tip </a:t>
                      </a:r>
                      <a:r>
                        <a:rPr lang="en-US" sz="700" dirty="0" err="1">
                          <a:effectLst/>
                        </a:rPr>
                        <a:t>eternit</a:t>
                      </a:r>
                      <a:r>
                        <a:rPr lang="en-US" sz="700" dirty="0">
                          <a:effectLst/>
                        </a:rPr>
                        <a:t> etc., din </a:t>
                      </a:r>
                      <a:r>
                        <a:rPr lang="en-US" sz="700" dirty="0" err="1">
                          <a:effectLst/>
                        </a:rPr>
                        <a:t>scinduri</a:t>
                      </a:r>
                      <a:r>
                        <a:rPr lang="en-US" sz="700" dirty="0">
                          <a:effectLst/>
                        </a:rPr>
                        <a:t> brute de </a:t>
                      </a:r>
                      <a:r>
                        <a:rPr lang="en-US" sz="700" dirty="0" err="1">
                          <a:effectLst/>
                        </a:rPr>
                        <a:t>rasinoase</a:t>
                      </a:r>
                      <a:r>
                        <a:rPr lang="en-US" sz="700" dirty="0">
                          <a:effectLst/>
                        </a:rPr>
                        <a:t> (24 mm </a:t>
                      </a:r>
                      <a:r>
                        <a:rPr lang="en-US" sz="700" dirty="0" err="1">
                          <a:effectLst/>
                        </a:rPr>
                        <a:t>grosime</a:t>
                      </a:r>
                      <a:r>
                        <a:rPr lang="en-US" sz="700" dirty="0">
                          <a:effectLst/>
                        </a:rPr>
                        <a:t>), la </a:t>
                      </a:r>
                      <a:r>
                        <a:rPr lang="en-US" sz="700" dirty="0" err="1">
                          <a:effectLst/>
                        </a:rPr>
                        <a:t>constructii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obisnuite</a:t>
                      </a:r>
                      <a:r>
                        <a:rPr lang="en-US" sz="700" dirty="0">
                          <a:effectLst/>
                        </a:rPr>
                        <a:t>. </a:t>
                      </a:r>
                      <a:r>
                        <a:rPr lang="en-US" sz="700" dirty="0" err="1">
                          <a:effectLst/>
                        </a:rPr>
                        <a:t>Normele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resurselor</a:t>
                      </a:r>
                      <a:r>
                        <a:rPr lang="en-US" sz="700" dirty="0">
                          <a:effectLst/>
                        </a:rPr>
                        <a:t> cu </a:t>
                      </a:r>
                      <a:r>
                        <a:rPr lang="en-US" sz="700" dirty="0" err="1">
                          <a:effectLst/>
                        </a:rPr>
                        <a:t>valoarea</a:t>
                      </a:r>
                      <a:r>
                        <a:rPr lang="en-US" sz="700" dirty="0">
                          <a:effectLst/>
                        </a:rPr>
                        <a:t> 0 (zero) se </a:t>
                      </a:r>
                      <a:r>
                        <a:rPr lang="en-US" sz="700" dirty="0" err="1">
                          <a:effectLst/>
                        </a:rPr>
                        <a:t>iau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dupa</a:t>
                      </a:r>
                      <a:r>
                        <a:rPr lang="en-US" sz="700" dirty="0">
                          <a:effectLst/>
                        </a:rPr>
                        <a:t> </a:t>
                      </a:r>
                      <a:r>
                        <a:rPr lang="en-US" sz="700" dirty="0" err="1">
                          <a:effectLst/>
                        </a:rPr>
                        <a:t>proiect</a:t>
                      </a:r>
                      <a:r>
                        <a:rPr lang="en-US" sz="700" dirty="0">
                          <a:effectLst/>
                        </a:rPr>
                        <a:t>. (</a:t>
                      </a:r>
                      <a:r>
                        <a:rPr lang="ru-RU" sz="700" dirty="0">
                          <a:effectLst/>
                        </a:rPr>
                        <a:t>Обрешетка кровли т</a:t>
                      </a:r>
                      <a:r>
                        <a:rPr lang="en-US" sz="700" dirty="0">
                          <a:effectLst/>
                        </a:rPr>
                        <a:t>= 24</a:t>
                      </a:r>
                      <a:r>
                        <a:rPr lang="ru-RU" sz="700" dirty="0">
                          <a:effectLst/>
                        </a:rPr>
                        <a:t>мм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m2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1 720,000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61,106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25,066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105 102,578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43 113,778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  <a:tr h="1647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 6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CN51K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Tratamentul antiseptic al lemnariei, pe suprafete aparente cu solutie de apa: acoperiri pe ferme. </a:t>
                      </a:r>
                      <a:r>
                        <a:rPr lang="ru-RU" sz="700">
                          <a:effectLst/>
                        </a:rPr>
                        <a:t>(Антисептирование деревянных конструкций, на видимых поверхностях, с использованием водного раствора:  перекрытий по балкам)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100 m2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17,200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508,018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373,018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8 737,915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6 415,915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  <a:tr h="131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 7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CN50A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Tratament ignifug al lemnariei; ferme, arce, grinzi, capriori, cosoroabe. </a:t>
                      </a:r>
                      <a:r>
                        <a:rPr lang="ru-RU" sz="700">
                          <a:effectLst/>
                        </a:rPr>
                        <a:t>(Огнезащита деревянных конструкций: ферм, арок, балок, стропильных балок, подстропильных брусьев)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m3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12,040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224,180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72,225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2 699,123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effectLst/>
                        </a:rPr>
                        <a:t>——————————</a:t>
                      </a:r>
                      <a:endParaRPr lang="ru-RU" sz="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869,583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  <a:tr h="13125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 8</a:t>
                      </a:r>
                      <a:endParaRPr lang="ru-RU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CE17A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Strat suplimentar polimeric tip ondutiss montat sub stratul de invelitoare de tigla, placi ondulate sau amprentate (Дополнительный полимерный слой, уложенный под кровлю из профнастила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m2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1 720,000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33,239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21,242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57 171,080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36 537,100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  <a:tr h="642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 9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CK18A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Montarea baghetelor la lambriuri din lemn (Установка реек на деревянную обшивку) </a:t>
                      </a:r>
                      <a:endParaRPr lang="ru-RU" sz="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1 720,000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31,228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12,745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53 712,160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21 922,260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  <a:tr h="2317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 10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CE06A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 err="1">
                          <a:effectLst/>
                        </a:rPr>
                        <a:t>Invelitori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din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tabla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profilata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protejata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anticoroziv,ondulata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sau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cutata</a:t>
                      </a:r>
                      <a:r>
                        <a:rPr lang="ru-RU" sz="700" dirty="0">
                          <a:effectLst/>
                        </a:rPr>
                        <a:t>, </a:t>
                      </a:r>
                      <a:r>
                        <a:rPr lang="ru-RU" sz="700" dirty="0" err="1">
                          <a:effectLst/>
                        </a:rPr>
                        <a:t>montata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pane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metalice</a:t>
                      </a:r>
                      <a:r>
                        <a:rPr lang="ru-RU" sz="700" dirty="0">
                          <a:effectLst/>
                        </a:rPr>
                        <a:t>, </a:t>
                      </a:r>
                      <a:r>
                        <a:rPr lang="ru-RU" sz="700" dirty="0" err="1">
                          <a:effectLst/>
                        </a:rPr>
                        <a:t>executate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suprafete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mai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mari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de</a:t>
                      </a:r>
                      <a:r>
                        <a:rPr lang="ru-RU" sz="700" dirty="0">
                          <a:effectLst/>
                        </a:rPr>
                        <a:t> 40 </a:t>
                      </a:r>
                      <a:r>
                        <a:rPr lang="ru-RU" sz="700" dirty="0" err="1">
                          <a:effectLst/>
                        </a:rPr>
                        <a:t>mp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cu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foi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din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tabla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profilata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cu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prindere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cu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agrafe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speciale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suruburi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mecanice</a:t>
                      </a:r>
                      <a:r>
                        <a:rPr lang="ru-RU" sz="700" dirty="0">
                          <a:effectLst/>
                        </a:rPr>
                        <a:t>, </a:t>
                      </a:r>
                      <a:r>
                        <a:rPr lang="ru-RU" sz="700" dirty="0" err="1">
                          <a:effectLst/>
                        </a:rPr>
                        <a:t>de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talpa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superioara</a:t>
                      </a:r>
                      <a:r>
                        <a:rPr lang="ru-RU" sz="700" dirty="0">
                          <a:effectLst/>
                        </a:rPr>
                        <a:t> , </a:t>
                      </a:r>
                      <a:r>
                        <a:rPr lang="ru-RU" sz="700" dirty="0" err="1">
                          <a:effectLst/>
                        </a:rPr>
                        <a:t>inclusiv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executarea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doliilor</a:t>
                      </a:r>
                      <a:r>
                        <a:rPr lang="ru-RU" sz="700" dirty="0">
                          <a:effectLst/>
                        </a:rPr>
                        <a:t>, </a:t>
                      </a:r>
                      <a:r>
                        <a:rPr lang="ru-RU" sz="700" dirty="0" err="1">
                          <a:effectLst/>
                        </a:rPr>
                        <a:t>sorturilor</a:t>
                      </a:r>
                      <a:r>
                        <a:rPr lang="ru-RU" sz="700" dirty="0">
                          <a:effectLst/>
                        </a:rPr>
                        <a:t>, </a:t>
                      </a:r>
                      <a:r>
                        <a:rPr lang="ru-RU" sz="700" dirty="0" err="1">
                          <a:effectLst/>
                        </a:rPr>
                        <a:t>racordurilor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la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cosuri</a:t>
                      </a:r>
                      <a:r>
                        <a:rPr lang="ru-RU" sz="700" dirty="0">
                          <a:effectLst/>
                        </a:rPr>
                        <a:t> </a:t>
                      </a:r>
                      <a:r>
                        <a:rPr lang="ru-RU" sz="700" dirty="0" err="1">
                          <a:effectLst/>
                        </a:rPr>
                        <a:t>etc</a:t>
                      </a:r>
                      <a:r>
                        <a:rPr lang="ru-RU" sz="700" dirty="0">
                          <a:effectLst/>
                        </a:rPr>
                        <a:t>.(Кровля из профилированного листа с антикоррозионной защитой,  т=0,45мм (цвет заказчика)</a:t>
                      </a:r>
                      <a:endParaRPr lang="ru-RU" sz="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m2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1 720,000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270,919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101,964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465 980,680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effectLst/>
                        </a:rPr>
                        <a:t>——————————</a:t>
                      </a:r>
                      <a:endParaRPr lang="ru-RU" sz="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175 378,080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effectLst/>
                        </a:rPr>
                        <a:t> </a:t>
                      </a:r>
                      <a:endParaRPr lang="ru-RU" sz="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89" marR="374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34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924877"/>
              </p:ext>
            </p:extLst>
          </p:nvPr>
        </p:nvGraphicFramePr>
        <p:xfrm>
          <a:off x="116632" y="395536"/>
          <a:ext cx="6552731" cy="8748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319"/>
                <a:gridCol w="883681"/>
                <a:gridCol w="2454367"/>
                <a:gridCol w="350426"/>
                <a:gridCol w="136861"/>
                <a:gridCol w="136861"/>
                <a:gridCol w="136861"/>
                <a:gridCol w="981331"/>
                <a:gridCol w="982024"/>
              </a:tblGrid>
              <a:tr h="897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11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CK26B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Glafuri montate la ferestre din aluminiu (</a:t>
                      </a:r>
                      <a:r>
                        <a:rPr lang="ru-RU" sz="500">
                          <a:effectLst/>
                        </a:rPr>
                        <a:t>снегозадержатели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m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181,000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84,488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33,988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15 292,328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6 151,828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919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12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CE31B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Streasina simpla cu capriori aparenti gata geluiti, pe fetele vizibile, cu profile simple si cu astereala gata faltuita si geluita pe o parte, cu latimea medie de 0,4 m (</a:t>
                      </a:r>
                      <a:r>
                        <a:rPr lang="ru-RU" sz="500">
                          <a:effectLst/>
                        </a:rPr>
                        <a:t>Свес крыши</a:t>
                      </a:r>
                      <a:r>
                        <a:rPr lang="en-US" sz="500">
                          <a:effectLst/>
                        </a:rPr>
                        <a:t>  </a:t>
                      </a:r>
                      <a:r>
                        <a:rPr lang="ru-RU" sz="500">
                          <a:effectLst/>
                        </a:rPr>
                        <a:t>из проф</a:t>
                      </a:r>
                      <a:r>
                        <a:rPr lang="en-US" sz="500">
                          <a:effectLst/>
                        </a:rPr>
                        <a:t>.</a:t>
                      </a:r>
                      <a:r>
                        <a:rPr lang="ru-RU" sz="500">
                          <a:effectLst/>
                        </a:rPr>
                        <a:t>настил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m2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90,000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304,248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175,038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27 382,338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15 753,438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672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13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CE42A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Executarea lucarnelor  (Устройство   (вход на чердак) алюминевый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buc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1 111,057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561,057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2 222,114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1 122,114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897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14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CE20A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Sisteme de jgheaburi tip brass din tabla protejata anticoroziv (Система  желобов типа "brass" из листовой стали с антикоррозионной защитой)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m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186,000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129,361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25,491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24 061,053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4 741,326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785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15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CE22A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Sisteme de burlane tip brass din tabla protejata anticoroziv (Системы водосточных труб типа "brass" из листовой стали с антикоррозионной защитой)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m</a:t>
                      </a:r>
                      <a:endParaRPr lang="ru-RU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50,000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199,770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29,739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9 988,525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1 486,975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112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</a:tr>
              <a:tr h="257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Total монтажные работы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Inclu</a:t>
                      </a:r>
                      <a:r>
                        <a:rPr lang="en-US" sz="500">
                          <a:effectLst/>
                        </a:rPr>
                        <a:t>s</a:t>
                      </a:r>
                      <a:r>
                        <a:rPr lang="ru-RU" sz="500">
                          <a:effectLst/>
                        </a:rPr>
                        <a:t>iv salariu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942 555,254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356 997,037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</a:tr>
              <a:tr h="23553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1.3. лестница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</a:tr>
              <a:tr h="15926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16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CL10C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Scari, parapete, pasarele, podeste, contravinturi, pane cu zabrele, bare si constructii metalice de sustinere a utilajelor tehnologice sau platforme metalice de deservire a agregatelor mari livrate in subansambluri gata confectionate, la inaltimi pina la 35 m, cu greutatea pina la 0,150 t, asamblate prin sudura </a:t>
                      </a:r>
                      <a:r>
                        <a:rPr lang="ru-RU" sz="500">
                          <a:effectLst/>
                        </a:rPr>
                        <a:t>Монтаж лестницы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t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0,120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38 229,450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7 222,450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4 587,534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866,694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1188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17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IzD03A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Vopsirea confectiilor si constructiilor metalice cu un strat de vopsea de miniu de plumb, executate din profile, cu grosimi intre 8 mm si 12 mm inclusiv, cu pensula de mina (Окраска в один слой свинцовым суриком металлических изделий</a:t>
                      </a:r>
                      <a:endParaRPr lang="ru-RU" sz="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t</a:t>
                      </a:r>
                      <a:endParaRPr lang="ru-RU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0,120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294,867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140,200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35,384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16,824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  <a:tr h="1188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 18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effectLst/>
                        </a:rPr>
                        <a:t>IzD04A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dirty="0" err="1">
                          <a:effectLst/>
                        </a:rPr>
                        <a:t>Vopsirea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confectiilor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si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constructiilor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metalice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cu</a:t>
                      </a:r>
                      <a:r>
                        <a:rPr lang="ru-RU" sz="500" dirty="0">
                          <a:effectLst/>
                        </a:rPr>
                        <a:t>  </a:t>
                      </a:r>
                      <a:r>
                        <a:rPr lang="ru-RU" sz="500" dirty="0" err="1">
                          <a:effectLst/>
                        </a:rPr>
                        <a:t>vopsea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de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ulei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in</a:t>
                      </a:r>
                      <a:r>
                        <a:rPr lang="ru-RU" sz="500" dirty="0">
                          <a:effectLst/>
                        </a:rPr>
                        <a:t> 2 </a:t>
                      </a:r>
                      <a:r>
                        <a:rPr lang="ru-RU" sz="500" dirty="0" err="1">
                          <a:effectLst/>
                        </a:rPr>
                        <a:t>straturi</a:t>
                      </a:r>
                      <a:r>
                        <a:rPr lang="ru-RU" sz="500" dirty="0">
                          <a:effectLst/>
                        </a:rPr>
                        <a:t>, </a:t>
                      </a:r>
                      <a:r>
                        <a:rPr lang="ru-RU" sz="500" dirty="0" err="1">
                          <a:effectLst/>
                        </a:rPr>
                        <a:t>executate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din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profile</a:t>
                      </a:r>
                      <a:r>
                        <a:rPr lang="ru-RU" sz="500" dirty="0">
                          <a:effectLst/>
                        </a:rPr>
                        <a:t>, </a:t>
                      </a:r>
                      <a:r>
                        <a:rPr lang="ru-RU" sz="500" dirty="0" err="1">
                          <a:effectLst/>
                        </a:rPr>
                        <a:t>cu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grosimi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intre</a:t>
                      </a:r>
                      <a:r>
                        <a:rPr lang="ru-RU" sz="500" dirty="0">
                          <a:effectLst/>
                        </a:rPr>
                        <a:t> 8 </a:t>
                      </a:r>
                      <a:r>
                        <a:rPr lang="ru-RU" sz="500" dirty="0" err="1">
                          <a:effectLst/>
                        </a:rPr>
                        <a:t>mm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si</a:t>
                      </a:r>
                      <a:r>
                        <a:rPr lang="ru-RU" sz="500" dirty="0">
                          <a:effectLst/>
                        </a:rPr>
                        <a:t> 12 </a:t>
                      </a:r>
                      <a:r>
                        <a:rPr lang="ru-RU" sz="500" dirty="0" err="1">
                          <a:effectLst/>
                        </a:rPr>
                        <a:t>mm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inclusiv</a:t>
                      </a:r>
                      <a:r>
                        <a:rPr lang="ru-RU" sz="500" dirty="0">
                          <a:effectLst/>
                        </a:rPr>
                        <a:t>, </a:t>
                      </a:r>
                      <a:r>
                        <a:rPr lang="ru-RU" sz="500" dirty="0" err="1">
                          <a:effectLst/>
                        </a:rPr>
                        <a:t>cu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pensula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de</a:t>
                      </a:r>
                      <a:r>
                        <a:rPr lang="ru-RU" sz="500" dirty="0">
                          <a:effectLst/>
                        </a:rPr>
                        <a:t> </a:t>
                      </a:r>
                      <a:r>
                        <a:rPr lang="ru-RU" sz="500" dirty="0" err="1">
                          <a:effectLst/>
                        </a:rPr>
                        <a:t>mina</a:t>
                      </a:r>
                      <a:r>
                        <a:rPr lang="ru-RU" sz="500" dirty="0">
                          <a:effectLst/>
                        </a:rPr>
                        <a:t> (Окраска в два слоя масляной краской металлических изделий </a:t>
                      </a:r>
                      <a:endParaRPr lang="ru-RU" sz="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 </a:t>
                      </a:r>
                      <a:endParaRPr lang="ru-RU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t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0,120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561,883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>
                          <a:effectLst/>
                        </a:rPr>
                        <a:t>——————————</a:t>
                      </a:r>
                      <a:endParaRPr lang="ru-RU" sz="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effectLst/>
                        </a:rPr>
                        <a:t>324,300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67,426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00" dirty="0">
                          <a:effectLst/>
                        </a:rPr>
                        <a:t>——————————</a:t>
                      </a:r>
                      <a:endParaRPr lang="ru-RU" sz="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effectLst/>
                        </a:rPr>
                        <a:t>38,916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effectLst/>
                        </a:rPr>
                        <a:t> </a:t>
                      </a:r>
                      <a:endParaRPr lang="ru-RU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991" marR="2999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059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599</Words>
  <Application>Microsoft Office PowerPoint</Application>
  <PresentationFormat>Экран (4:3)</PresentationFormat>
  <Paragraphs>234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Document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2</cp:revision>
  <dcterms:created xsi:type="dcterms:W3CDTF">2023-03-15T08:18:19Z</dcterms:created>
  <dcterms:modified xsi:type="dcterms:W3CDTF">2023-03-15T08:23:11Z</dcterms:modified>
</cp:coreProperties>
</file>