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-117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010400" y="2052960"/>
            <a:ext cx="1981200" cy="1828800"/>
          </a:xfrm>
        </p:spPr>
        <p:txBody>
          <a:bodyPr anchor="ctr">
            <a:normAutofit/>
          </a:bodyPr>
          <a:lstStyle>
            <a:lvl1pPr marL="0" indent="0" algn="l">
              <a:buNone/>
              <a:defRPr sz="19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F2F18319-2979-4D23-8A10-9AD5EA540B7D}" type="datetimeFigureOut">
              <a:rPr lang="ru-RU" smtClean="0"/>
              <a:t>02.12.2019</a:t>
            </a:fld>
            <a:endParaRPr lang="ru-RU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5F084597-99AE-4EE4-BBDF-0C95AF6ACFD5}" type="slidenum">
              <a:rPr lang="ru-RU" smtClean="0"/>
              <a:t>‹#›</a:t>
            </a:fld>
            <a:endParaRPr lang="ru-RU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endParaRPr lang="ru-RU"/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457200" y="2052960"/>
            <a:ext cx="6324600" cy="1828800"/>
          </a:xfrm>
        </p:spPr>
        <p:txBody>
          <a:bodyPr/>
          <a:lstStyle>
            <a:lvl1pPr algn="r">
              <a:defRPr sz="4200" spc="150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18319-2979-4D23-8A10-9AD5EA540B7D}" type="datetimeFigureOut">
              <a:rPr lang="ru-RU" smtClean="0"/>
              <a:t>02.12.2019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084597-99AE-4EE4-BBDF-0C95AF6ACFD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52400" y="147319"/>
            <a:ext cx="6705600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010400" y="147319"/>
            <a:ext cx="1956046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62800" y="274638"/>
            <a:ext cx="1676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18319-2979-4D23-8A10-9AD5EA540B7D}" type="datetimeFigureOut">
              <a:rPr lang="ru-RU" smtClean="0"/>
              <a:t>02.12.2019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5F084597-99AE-4EE4-BBDF-0C95AF6ACFD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18319-2979-4D23-8A10-9AD5EA540B7D}" type="datetimeFigureOut">
              <a:rPr lang="ru-RU" smtClean="0"/>
              <a:t>02.12.2019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084597-99AE-4EE4-BBDF-0C95AF6ACFD5}" type="slidenum">
              <a:rPr lang="ru-RU" smtClean="0"/>
              <a:t>‹#›</a:t>
            </a:fld>
            <a:endParaRPr lang="ru-R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62799" y="2892277"/>
            <a:ext cx="1600201" cy="1645920"/>
          </a:xfrm>
        </p:spPr>
        <p:txBody>
          <a:bodyPr anchor="ctr"/>
          <a:lstStyle>
            <a:lvl1pPr marL="0" indent="0">
              <a:buNone/>
              <a:defRPr sz="2000">
                <a:solidFill>
                  <a:schemeClr val="bg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2F18319-2979-4D23-8A10-9AD5EA540B7D}" type="datetimeFigureOut">
              <a:rPr lang="ru-RU" smtClean="0"/>
              <a:t>02.12.2019</a:t>
            </a:fld>
            <a:endParaRPr lang="ru-RU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5F084597-99AE-4EE4-BBDF-0C95AF6ACFD5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381000" y="2892277"/>
            <a:ext cx="6324600" cy="1645920"/>
          </a:xfrm>
        </p:spPr>
        <p:txBody>
          <a:bodyPr/>
          <a:lstStyle>
            <a:lvl1pPr algn="r">
              <a:defRPr sz="4200" spc="150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19072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2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18319-2979-4D23-8A10-9AD5EA540B7D}" type="datetimeFigureOut">
              <a:rPr lang="ru-RU" smtClean="0"/>
              <a:t>02.12.2019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084597-99AE-4EE4-BBDF-0C95AF6ACFD5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22438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399"/>
            <a:ext cx="4040188" cy="3687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399"/>
            <a:ext cx="4041775" cy="3687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18319-2979-4D23-8A10-9AD5EA540B7D}" type="datetimeFigureOut">
              <a:rPr lang="ru-RU" smtClean="0"/>
              <a:t>02.12.2019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084597-99AE-4EE4-BBDF-0C95AF6ACFD5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18319-2979-4D23-8A10-9AD5EA540B7D}" type="datetimeFigureOut">
              <a:rPr lang="ru-RU" smtClean="0"/>
              <a:t>02.12.2019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084597-99AE-4EE4-BBDF-0C95AF6ACFD5}" type="slidenum">
              <a:rPr lang="ru-RU" smtClean="0"/>
              <a:t>‹#›</a:t>
            </a:fld>
            <a:endParaRPr lang="ru-RU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52400" y="150919"/>
            <a:ext cx="8831802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18319-2979-4D23-8A10-9AD5EA540B7D}" type="datetimeFigureOut">
              <a:rPr lang="ru-RU" smtClean="0"/>
              <a:t>02.12.2019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084597-99AE-4EE4-BBDF-0C95AF6ACFD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010400" y="150876"/>
            <a:ext cx="1981200" cy="655624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ectangle 8"/>
          <p:cNvSpPr/>
          <p:nvPr/>
        </p:nvSpPr>
        <p:spPr>
          <a:xfrm>
            <a:off x="152400" y="152400"/>
            <a:ext cx="6705600" cy="65532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304800"/>
            <a:ext cx="5867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59752" y="2130552"/>
            <a:ext cx="1673352" cy="2816352"/>
          </a:xfrm>
        </p:spPr>
        <p:txBody>
          <a:bodyPr tIns="0"/>
          <a:lstStyle>
            <a:lvl1pPr marL="0" indent="0"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18319-2979-4D23-8A10-9AD5EA540B7D}" type="datetimeFigureOut">
              <a:rPr lang="ru-RU" smtClean="0"/>
              <a:t>02.12.2019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noFill/>
          </a:ln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5F084597-99AE-4EE4-BBDF-0C95AF6ACFD5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7159752" y="457200"/>
            <a:ext cx="1675660" cy="1673352"/>
          </a:xfrm>
        </p:spPr>
        <p:txBody>
          <a:bodyPr anchor="b"/>
          <a:lstStyle>
            <a:lvl1pPr algn="l">
              <a:defRPr sz="2000" spc="150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ectangle 8"/>
          <p:cNvSpPr/>
          <p:nvPr/>
        </p:nvSpPr>
        <p:spPr>
          <a:xfrm>
            <a:off x="7010400" y="150876"/>
            <a:ext cx="1981200" cy="655624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400" y="152400"/>
            <a:ext cx="6705600" cy="6553200"/>
          </a:xfrm>
        </p:spPr>
        <p:txBody>
          <a:bodyPr anchor="ctr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62800" y="2133600"/>
            <a:ext cx="1676400" cy="2971800"/>
          </a:xfrm>
        </p:spPr>
        <p:txBody>
          <a:bodyPr tIns="0"/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18319-2979-4D23-8A10-9AD5EA540B7D}" type="datetimeFigureOut">
              <a:rPr lang="ru-RU" smtClean="0"/>
              <a:t>02.12.2019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084597-99AE-4EE4-BBDF-0C95AF6ACFD5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7162800" y="460248"/>
            <a:ext cx="1676400" cy="1673352"/>
          </a:xfrm>
        </p:spPr>
        <p:txBody>
          <a:bodyPr anchor="b"/>
          <a:lstStyle>
            <a:lvl1pPr algn="l">
              <a:defRPr sz="2000" spc="150" baseline="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52400" y="1634971"/>
            <a:ext cx="8831802" cy="5045476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2399" y="152400"/>
            <a:ext cx="8814047" cy="1346447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1000" y="355847"/>
            <a:ext cx="8381260" cy="105439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0999" y="1719071"/>
            <a:ext cx="8407893" cy="4407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70888" y="6356350"/>
            <a:ext cx="21336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fld id="{F2F18319-2979-4D23-8A10-9AD5EA540B7D}" type="datetimeFigureOut">
              <a:rPr lang="ru-RU" smtClean="0"/>
              <a:t>02.12.2019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48000" y="6356350"/>
            <a:ext cx="33528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34680" y="6355080"/>
            <a:ext cx="582966" cy="274320"/>
          </a:xfrm>
          <a:prstGeom prst="rect">
            <a:avLst/>
          </a:prstGeom>
          <a:ln w="19050">
            <a:noFill/>
          </a:ln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fld id="{5F084597-99AE-4EE4-BBDF-0C95AF6ACFD5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3200" kern="1200" cap="all" spc="200" baseline="0">
          <a:ln>
            <a:noFill/>
          </a:ln>
          <a:solidFill>
            <a:schemeClr val="bg1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28600" algn="l" defTabSz="914400" rtl="0" eaLnBrk="1" latinLnBrk="0" hangingPunct="1">
        <a:spcBef>
          <a:spcPct val="20000"/>
        </a:spcBef>
        <a:buClr>
          <a:schemeClr val="accent1"/>
        </a:buClr>
        <a:buFont typeface="Wingdings 2" pitchFamily="18" charset="2"/>
        <a:buChar char=""/>
        <a:defRPr sz="2000" kern="1200" spc="150" baseline="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800" kern="1200" spc="100" baseline="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600" kern="1200" spc="100" baseline="0">
          <a:solidFill>
            <a:schemeClr val="tx2"/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buClr>
          <a:schemeClr val="accent4"/>
        </a:buClr>
        <a:buFont typeface="Wingdings" pitchFamily="2" charset="2"/>
        <a:buChar char="§"/>
        <a:defRPr sz="1400" kern="1200">
          <a:solidFill>
            <a:schemeClr val="tx2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spcBef>
          <a:spcPct val="20000"/>
        </a:spcBef>
        <a:buClr>
          <a:schemeClr val="accent6"/>
        </a:buClr>
        <a:buFont typeface="Wingdings" pitchFamily="2" charset="2"/>
        <a:buChar char="§"/>
        <a:defRPr sz="1300" kern="1200" spc="100" baseline="0">
          <a:solidFill>
            <a:schemeClr val="tx2"/>
          </a:solidFill>
          <a:latin typeface="+mn-lt"/>
          <a:ea typeface="+mn-ea"/>
          <a:cs typeface="+mn-cs"/>
        </a:defRPr>
      </a:lvl5pPr>
      <a:lvl6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182880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5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ru-RU" sz="2800" dirty="0" smtClean="0"/>
              <a:t>ПЕДСОВЕТ</a:t>
            </a:r>
          </a:p>
          <a:p>
            <a:endParaRPr lang="ru-RU" sz="2800" dirty="0"/>
          </a:p>
          <a:p>
            <a:r>
              <a:rPr lang="ru-RU" sz="2800" dirty="0" smtClean="0"/>
              <a:t>ТЕМА:</a:t>
            </a:r>
            <a:endParaRPr lang="ru-RU" sz="2800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/>
              <a:t/>
            </a:r>
            <a:br>
              <a:rPr lang="ru-RU" sz="2400" dirty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/>
              <a:t/>
            </a:r>
            <a:br>
              <a:rPr lang="ru-RU" sz="2400" dirty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/>
              <a:t/>
            </a:r>
            <a:br>
              <a:rPr lang="ru-RU" sz="2400" dirty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3200" i="1" dirty="0" smtClean="0">
                <a:solidFill>
                  <a:srgbClr val="FF0000"/>
                </a:solidFill>
              </a:rPr>
              <a:t>«РОЛЬ ПЕДАГОГА И ЕГО ПРОФЕССИОНАЛЬНАЯ КОМПЕТЕНТНОСТЬ В ОБЕСПЕЧЕНИИИ  КАЧЕСТВЕННОГО ВНЕДРЕНИЯ КУРРИКУЛУМА»</a:t>
            </a:r>
            <a:r>
              <a:rPr lang="ru-RU" sz="3200" i="1" dirty="0">
                <a:solidFill>
                  <a:srgbClr val="FF0000"/>
                </a:solidFill>
              </a:rPr>
              <a:t/>
            </a:r>
            <a:br>
              <a:rPr lang="ru-RU" sz="3200" i="1" dirty="0">
                <a:solidFill>
                  <a:srgbClr val="FF0000"/>
                </a:solidFill>
              </a:rPr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147960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45720" lvl="0" indent="0">
              <a:buNone/>
            </a:pPr>
            <a:endParaRPr lang="ru-RU" dirty="0" smtClean="0"/>
          </a:p>
          <a:p>
            <a:pPr marL="45720" lvl="0" indent="0">
              <a:buNone/>
            </a:pPr>
            <a:r>
              <a:rPr lang="ru-RU" dirty="0" smtClean="0"/>
              <a:t>                      </a:t>
            </a:r>
          </a:p>
          <a:p>
            <a:pPr lvl="0"/>
            <a:r>
              <a:rPr lang="ru-RU" sz="4000" dirty="0"/>
              <a:t> </a:t>
            </a:r>
            <a:r>
              <a:rPr lang="ru-RU" sz="4000" dirty="0" smtClean="0"/>
              <a:t>             специалист </a:t>
            </a:r>
            <a:r>
              <a:rPr lang="ru-RU" sz="4000" dirty="0"/>
              <a:t>по конструированию </a:t>
            </a:r>
            <a:endParaRPr lang="ru-RU" sz="4000" dirty="0" smtClean="0"/>
          </a:p>
          <a:p>
            <a:pPr marL="45720" lvl="0" indent="0">
              <a:buNone/>
            </a:pPr>
            <a:r>
              <a:rPr lang="ru-RU" sz="4000" dirty="0" smtClean="0"/>
              <a:t>занятий</a:t>
            </a:r>
            <a:r>
              <a:rPr lang="ru-RU" sz="4000" dirty="0"/>
              <a:t>, </a:t>
            </a:r>
            <a:r>
              <a:rPr lang="ru-RU" sz="4000" dirty="0" smtClean="0"/>
              <a:t>эффективный</a:t>
            </a:r>
          </a:p>
          <a:p>
            <a:pPr marL="45720" lvl="0" indent="0">
              <a:buNone/>
            </a:pPr>
            <a:r>
              <a:rPr lang="ru-RU" sz="4000" dirty="0" smtClean="0"/>
              <a:t> </a:t>
            </a:r>
            <a:r>
              <a:rPr lang="ru-RU" sz="4000" dirty="0"/>
              <a:t>менеджер образовательного процесса.</a:t>
            </a:r>
          </a:p>
          <a:p>
            <a:pPr marL="45720" lvl="0" indent="0">
              <a:buNone/>
            </a:pPr>
            <a:r>
              <a:rPr lang="ru-RU" sz="4000" dirty="0"/>
              <a:t> </a:t>
            </a:r>
          </a:p>
          <a:p>
            <a:endParaRPr lang="ru-RU" sz="4000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FF0000"/>
                </a:solidFill>
              </a:rPr>
              <a:t>УЧИТЕЛЬ –ОРГАНИЗАТОР:</a:t>
            </a:r>
            <a:endParaRPr lang="ru-RU" dirty="0">
              <a:solidFill>
                <a:srgbClr val="FF0000"/>
              </a:solidFill>
            </a:endParaRPr>
          </a:p>
        </p:txBody>
      </p:sp>
      <p:pic>
        <p:nvPicPr>
          <p:cNvPr id="4" name="Рисунок 3" descr="https://geomath.my1.ru/img/uchitel1.gif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4288" y="3356992"/>
            <a:ext cx="1800200" cy="331236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344404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 smtClean="0"/>
          </a:p>
          <a:p>
            <a:endParaRPr lang="ru-RU" dirty="0"/>
          </a:p>
          <a:p>
            <a:pPr lvl="0"/>
            <a:r>
              <a:rPr lang="ru-RU" dirty="0"/>
              <a:t>ПЕДАГОГ рационально использующий  время, реально оценивающий  задачи, решающий  их и возлагающий на себя ответственность .  Он  заражает своей харизмой и обучает на личном примере, не заставляя при этом ученика подражать себе, а помогая ему раскрыть его собственный внутренний потенциал и характер</a:t>
            </a:r>
            <a:r>
              <a:rPr lang="ru-RU" dirty="0" smtClean="0"/>
              <a:t>.</a:t>
            </a:r>
          </a:p>
          <a:p>
            <a:pPr lvl="0"/>
            <a:endParaRPr lang="ru-RU" dirty="0"/>
          </a:p>
          <a:p>
            <a:pPr marL="45720" indent="0">
              <a:buNone/>
            </a:pP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FF0000"/>
                </a:solidFill>
              </a:rPr>
              <a:t>Учитель –ЛИДЕР:</a:t>
            </a:r>
            <a:endParaRPr lang="ru-RU" dirty="0">
              <a:solidFill>
                <a:srgbClr val="FF0000"/>
              </a:solidFill>
            </a:endParaRPr>
          </a:p>
        </p:txBody>
      </p:sp>
      <p:pic>
        <p:nvPicPr>
          <p:cNvPr id="4" name="Рисунок 3" descr="https://geomath.my1.ru/7163.gif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6" y="4653136"/>
            <a:ext cx="6624735" cy="187220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5585715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 descr="https://geomath.my1.ru/spasibo.gif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7705" y="2852936"/>
            <a:ext cx="4248472" cy="22322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1567649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r>
              <a:rPr lang="ru-RU" sz="2800" dirty="0" smtClean="0"/>
              <a:t>В любой цивилизации  именно ………….. </a:t>
            </a:r>
            <a:r>
              <a:rPr lang="ru-RU" sz="2800" dirty="0"/>
              <a:t>п</a:t>
            </a:r>
            <a:r>
              <a:rPr lang="ru-RU" sz="2800" dirty="0" smtClean="0"/>
              <a:t>ринадлежит  ведущая роль -   не ……………,не ………………..    даже   не      ……………</a:t>
            </a:r>
            <a:r>
              <a:rPr lang="ru-RU" sz="2800" dirty="0"/>
              <a:t> </a:t>
            </a:r>
            <a:r>
              <a:rPr lang="ru-RU" sz="2800" dirty="0" smtClean="0"/>
              <a:t>       -  ……………   предстоит    стать центральной фигурой наступающей эпохи.</a:t>
            </a:r>
            <a:endParaRPr lang="ru-RU" sz="2800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469688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endParaRPr lang="ru-RU" sz="4000" dirty="0" smtClean="0"/>
          </a:p>
          <a:p>
            <a:r>
              <a:rPr lang="ru-RU" sz="4000" dirty="0" smtClean="0"/>
              <a:t>  Глубокие знания предмета.</a:t>
            </a:r>
          </a:p>
          <a:p>
            <a:endParaRPr lang="ru-RU" sz="4000" dirty="0" smtClean="0"/>
          </a:p>
          <a:p>
            <a:r>
              <a:rPr lang="ru-RU" sz="4000" dirty="0" smtClean="0"/>
              <a:t>  Умение реализовать полученные знания.</a:t>
            </a:r>
          </a:p>
          <a:p>
            <a:pPr marL="45720" indent="0">
              <a:buNone/>
            </a:pPr>
            <a:r>
              <a:rPr lang="ru-RU" sz="4000" dirty="0" smtClean="0"/>
              <a:t> </a:t>
            </a:r>
          </a:p>
          <a:p>
            <a:r>
              <a:rPr lang="ru-RU" sz="4000" dirty="0" smtClean="0"/>
              <a:t>  Психологический аспект.</a:t>
            </a:r>
            <a:endParaRPr lang="ru-RU" sz="4000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FF0000"/>
                </a:solidFill>
              </a:rPr>
              <a:t>Основные составляющие </a:t>
            </a:r>
            <a:br>
              <a:rPr lang="ru-RU" dirty="0" smtClean="0">
                <a:solidFill>
                  <a:srgbClr val="FF0000"/>
                </a:solidFill>
              </a:rPr>
            </a:br>
            <a:r>
              <a:rPr lang="ru-RU" dirty="0" smtClean="0">
                <a:solidFill>
                  <a:srgbClr val="FF0000"/>
                </a:solidFill>
              </a:rPr>
              <a:t>готовности  учителя:</a:t>
            </a:r>
            <a:endParaRPr lang="ru-RU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363957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endParaRPr lang="ru-RU" sz="3200" dirty="0" smtClean="0"/>
          </a:p>
          <a:p>
            <a:r>
              <a:rPr lang="ru-RU" sz="3200" dirty="0" smtClean="0"/>
              <a:t>  Ученик субъект жизни на уроке.</a:t>
            </a:r>
          </a:p>
          <a:p>
            <a:endParaRPr lang="ru-RU" sz="3200" dirty="0"/>
          </a:p>
          <a:p>
            <a:r>
              <a:rPr lang="ru-RU" sz="3200" dirty="0" smtClean="0"/>
              <a:t>  Урок </a:t>
            </a:r>
            <a:r>
              <a:rPr lang="ru-RU" sz="3200" dirty="0"/>
              <a:t>–часть жизни </a:t>
            </a:r>
            <a:r>
              <a:rPr lang="ru-RU" sz="3200" dirty="0" smtClean="0"/>
              <a:t>ребенка.</a:t>
            </a:r>
            <a:endParaRPr lang="ru-RU" sz="3200" dirty="0"/>
          </a:p>
          <a:p>
            <a:endParaRPr lang="ru-RU" sz="3200" dirty="0" smtClean="0"/>
          </a:p>
          <a:p>
            <a:r>
              <a:rPr lang="ru-RU" sz="3200" dirty="0" smtClean="0"/>
              <a:t>   Урок-открытие </a:t>
            </a:r>
            <a:r>
              <a:rPr lang="ru-RU" sz="3200" dirty="0"/>
              <a:t>истины, поиск истины.</a:t>
            </a:r>
          </a:p>
          <a:p>
            <a:endParaRPr lang="ru-RU" sz="3200" dirty="0"/>
          </a:p>
          <a:p>
            <a:endParaRPr lang="ru-RU" sz="3200" dirty="0" smtClean="0"/>
          </a:p>
          <a:p>
            <a:endParaRPr lang="ru-RU" sz="3200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FF0000"/>
                </a:solidFill>
              </a:rPr>
              <a:t>ТРИ ПОСТУЛАТА  СОВРЕМЕННОГО УРОКА:</a:t>
            </a:r>
            <a:endParaRPr lang="ru-RU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573930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91309956"/>
              </p:ext>
            </p:extLst>
          </p:nvPr>
        </p:nvGraphicFramePr>
        <p:xfrm>
          <a:off x="10663" y="1268760"/>
          <a:ext cx="9133336" cy="5862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64914"/>
                <a:gridCol w="2279523"/>
                <a:gridCol w="2588899"/>
              </a:tblGrid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ВОПРОСЫ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8А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8б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Предмет    для продолжения обучения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Мат-ка-14</a:t>
                      </a:r>
                    </a:p>
                    <a:p>
                      <a:r>
                        <a:rPr lang="ru-RU" dirty="0" smtClean="0"/>
                        <a:t>Химия-9</a:t>
                      </a:r>
                    </a:p>
                    <a:p>
                      <a:r>
                        <a:rPr lang="ru-RU" dirty="0" smtClean="0"/>
                        <a:t>Рус.яз-9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Румын. язык-13</a:t>
                      </a:r>
                    </a:p>
                    <a:p>
                      <a:r>
                        <a:rPr lang="ru-RU" dirty="0" smtClean="0"/>
                        <a:t>Математика-12</a:t>
                      </a:r>
                    </a:p>
                    <a:p>
                      <a:r>
                        <a:rPr lang="ru-RU" dirty="0" err="1" smtClean="0"/>
                        <a:t>Личн</a:t>
                      </a:r>
                      <a:r>
                        <a:rPr lang="ru-RU" dirty="0" smtClean="0"/>
                        <a:t>. разв.-9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Узнаю много нового  с </a:t>
                      </a:r>
                    </a:p>
                    <a:p>
                      <a:r>
                        <a:rPr lang="ru-RU" sz="2400" dirty="0" smtClean="0"/>
                        <a:t>помощью предмета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Рус.яз.6</a:t>
                      </a:r>
                    </a:p>
                    <a:p>
                      <a:r>
                        <a:rPr lang="ru-RU" dirty="0" smtClean="0"/>
                        <a:t>История-6</a:t>
                      </a:r>
                    </a:p>
                    <a:p>
                      <a:r>
                        <a:rPr lang="ru-RU" dirty="0" smtClean="0"/>
                        <a:t>Математика-6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Лич.раз-15</a:t>
                      </a:r>
                    </a:p>
                    <a:p>
                      <a:r>
                        <a:rPr lang="ru-RU" dirty="0" smtClean="0"/>
                        <a:t>Гражд.вос.-8</a:t>
                      </a:r>
                    </a:p>
                    <a:p>
                      <a:r>
                        <a:rPr lang="ru-RU" dirty="0" smtClean="0"/>
                        <a:t>История-6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Предмет этот заставляет думать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Мат-ка-8</a:t>
                      </a:r>
                    </a:p>
                    <a:p>
                      <a:r>
                        <a:rPr lang="ru-RU" dirty="0" smtClean="0"/>
                        <a:t>Химия-4</a:t>
                      </a:r>
                    </a:p>
                    <a:p>
                      <a:r>
                        <a:rPr lang="ru-RU" dirty="0" smtClean="0"/>
                        <a:t>Физика  \</a:t>
                      </a:r>
                      <a:r>
                        <a:rPr lang="ru-RU" dirty="0" err="1" smtClean="0"/>
                        <a:t>анг.яз</a:t>
                      </a:r>
                      <a:r>
                        <a:rPr lang="ru-RU" dirty="0" smtClean="0"/>
                        <a:t> -4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Мат-ка-17</a:t>
                      </a:r>
                    </a:p>
                    <a:p>
                      <a:r>
                        <a:rPr lang="ru-RU" dirty="0" smtClean="0"/>
                        <a:t>Химия-12</a:t>
                      </a:r>
                    </a:p>
                    <a:p>
                      <a:r>
                        <a:rPr lang="ru-RU" dirty="0" smtClean="0"/>
                        <a:t>Рум.яз-9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Предмет заставляют изучать родители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-Нет такого предмета-7</a:t>
                      </a:r>
                    </a:p>
                    <a:p>
                      <a:r>
                        <a:rPr lang="ru-RU" dirty="0" smtClean="0"/>
                        <a:t>Анг.яз-5</a:t>
                      </a:r>
                    </a:p>
                    <a:p>
                      <a:r>
                        <a:rPr lang="ru-RU" dirty="0" err="1" smtClean="0"/>
                        <a:t>Рум.ях</a:t>
                      </a:r>
                      <a:r>
                        <a:rPr lang="ru-RU" dirty="0" smtClean="0"/>
                        <a:t>\химия-3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Нет такого предмета-12</a:t>
                      </a:r>
                    </a:p>
                    <a:p>
                      <a:r>
                        <a:rPr lang="ru-RU" dirty="0" smtClean="0"/>
                        <a:t>Рум.яз-6</a:t>
                      </a:r>
                    </a:p>
                    <a:p>
                      <a:r>
                        <a:rPr lang="ru-RU" dirty="0" smtClean="0"/>
                        <a:t>Математика-5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На этом уроке бывает интересно</a:t>
                      </a:r>
                    </a:p>
                    <a:p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err="1" smtClean="0"/>
                        <a:t>Физ-ра</a:t>
                      </a:r>
                      <a:r>
                        <a:rPr lang="ru-RU" dirty="0" smtClean="0"/>
                        <a:t> -6</a:t>
                      </a:r>
                    </a:p>
                    <a:p>
                      <a:r>
                        <a:rPr lang="ru-RU" dirty="0" err="1" smtClean="0"/>
                        <a:t>Рус.яз</a:t>
                      </a:r>
                      <a:r>
                        <a:rPr lang="ru-RU" dirty="0" smtClean="0"/>
                        <a:t>., биология-5</a:t>
                      </a:r>
                    </a:p>
                    <a:p>
                      <a:r>
                        <a:rPr lang="ru-RU" dirty="0" smtClean="0"/>
                        <a:t>Труд-4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Личное раз-11</a:t>
                      </a:r>
                    </a:p>
                    <a:p>
                      <a:r>
                        <a:rPr lang="ru-RU" dirty="0" err="1" smtClean="0"/>
                        <a:t>Физ-ра</a:t>
                      </a:r>
                      <a:r>
                        <a:rPr lang="ru-RU" dirty="0" smtClean="0"/>
                        <a:t>  - 11</a:t>
                      </a:r>
                    </a:p>
                    <a:p>
                      <a:r>
                        <a:rPr lang="ru-RU" dirty="0" smtClean="0"/>
                        <a:t>История-9</a:t>
                      </a:r>
                    </a:p>
                    <a:p>
                      <a:r>
                        <a:rPr lang="ru-RU" dirty="0" smtClean="0"/>
                        <a:t>Физика-8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395536" y="188640"/>
            <a:ext cx="8381260" cy="1054394"/>
          </a:xfrm>
        </p:spPr>
        <p:txBody>
          <a:bodyPr/>
          <a:lstStyle/>
          <a:p>
            <a:r>
              <a:rPr lang="ru-RU" dirty="0" smtClean="0">
                <a:solidFill>
                  <a:srgbClr val="FF0000"/>
                </a:solidFill>
              </a:rPr>
              <a:t>ИТОГИ </a:t>
            </a:r>
            <a:br>
              <a:rPr lang="ru-RU" dirty="0" smtClean="0">
                <a:solidFill>
                  <a:srgbClr val="FF0000"/>
                </a:solidFill>
              </a:rPr>
            </a:br>
            <a:r>
              <a:rPr lang="ru-RU" dirty="0" smtClean="0">
                <a:solidFill>
                  <a:srgbClr val="FF0000"/>
                </a:solidFill>
              </a:rPr>
              <a:t>АНКЕТИРОВАНИЯ   Учащихся:  </a:t>
            </a:r>
            <a:endParaRPr lang="ru-RU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70368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Равнобедренный треугольник 3"/>
          <p:cNvSpPr/>
          <p:nvPr/>
        </p:nvSpPr>
        <p:spPr>
          <a:xfrm>
            <a:off x="2026568" y="1700808"/>
            <a:ext cx="5184576" cy="4896544"/>
          </a:xfrm>
          <a:prstGeom prst="triangle">
            <a:avLst>
              <a:gd name="adj" fmla="val 49762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5724128" y="2204864"/>
            <a:ext cx="2332681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Словесная расшифровка</a:t>
            </a:r>
          </a:p>
          <a:p>
            <a:endParaRPr lang="ru-RU" dirty="0"/>
          </a:p>
          <a:p>
            <a:endParaRPr lang="ru-RU" dirty="0" smtClean="0"/>
          </a:p>
          <a:p>
            <a:r>
              <a:rPr lang="ru-RU" dirty="0" smtClean="0"/>
              <a:t>Визуальная  расшифровка</a:t>
            </a:r>
          </a:p>
          <a:p>
            <a:endParaRPr lang="ru-RU" dirty="0"/>
          </a:p>
          <a:p>
            <a:endParaRPr lang="ru-RU" dirty="0" smtClean="0"/>
          </a:p>
          <a:p>
            <a:r>
              <a:rPr lang="ru-RU" dirty="0" smtClean="0"/>
              <a:t>Воспроизведение</a:t>
            </a:r>
          </a:p>
          <a:p>
            <a:endParaRPr lang="ru-RU" dirty="0" smtClean="0"/>
          </a:p>
          <a:p>
            <a:endParaRPr lang="ru-RU" dirty="0" smtClean="0"/>
          </a:p>
          <a:p>
            <a:r>
              <a:rPr lang="ru-RU" dirty="0" smtClean="0"/>
              <a:t>Участие</a:t>
            </a:r>
          </a:p>
          <a:p>
            <a:endParaRPr lang="ru-RU" dirty="0"/>
          </a:p>
          <a:p>
            <a:endParaRPr lang="ru-RU" dirty="0" smtClean="0"/>
          </a:p>
          <a:p>
            <a:r>
              <a:rPr lang="ru-RU" dirty="0" smtClean="0"/>
              <a:t>Деятельность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69045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" indent="0">
              <a:buNone/>
            </a:pPr>
            <a:r>
              <a:rPr lang="ru-RU" sz="3600" dirty="0" smtClean="0"/>
              <a:t>  </a:t>
            </a:r>
          </a:p>
          <a:p>
            <a:r>
              <a:rPr lang="ru-RU" sz="3600" dirty="0" smtClean="0"/>
              <a:t>Учитель   ,который  </a:t>
            </a:r>
            <a:r>
              <a:rPr lang="ru-RU" sz="3600" dirty="0"/>
              <a:t>не столько </a:t>
            </a:r>
            <a:r>
              <a:rPr lang="ru-RU" sz="3600" dirty="0" smtClean="0"/>
              <a:t>стоит  </a:t>
            </a:r>
            <a:r>
              <a:rPr lang="ru-RU" sz="3600" dirty="0"/>
              <a:t>у доски и </a:t>
            </a:r>
            <a:r>
              <a:rPr lang="ru-RU" sz="3600" dirty="0" smtClean="0"/>
              <a:t>проверяет </a:t>
            </a:r>
            <a:r>
              <a:rPr lang="ru-RU" sz="3600" dirty="0"/>
              <a:t>тетради, сколько </a:t>
            </a:r>
            <a:r>
              <a:rPr lang="ru-RU" sz="3600" dirty="0" smtClean="0"/>
              <a:t>разрабатывает  </a:t>
            </a:r>
            <a:r>
              <a:rPr lang="ru-RU" sz="3600" dirty="0"/>
              <a:t>образовательные маршруты,  делая более увлекательным    образовательный процесс</a:t>
            </a:r>
            <a:r>
              <a:rPr lang="ru-RU" sz="3600" dirty="0" smtClean="0"/>
              <a:t>.</a:t>
            </a:r>
            <a:endParaRPr lang="ru-RU" sz="3600" dirty="0"/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FF0000"/>
                </a:solidFill>
              </a:rPr>
              <a:t>ИГРОПЕДАГОГ:</a:t>
            </a:r>
            <a:br>
              <a:rPr lang="ru-RU" dirty="0" smtClean="0">
                <a:solidFill>
                  <a:srgbClr val="FF0000"/>
                </a:solidFill>
              </a:rPr>
            </a:br>
            <a:endParaRPr lang="ru-RU" dirty="0">
              <a:solidFill>
                <a:srgbClr val="FF0000"/>
              </a:solidFill>
            </a:endParaRPr>
          </a:p>
        </p:txBody>
      </p:sp>
      <p:pic>
        <p:nvPicPr>
          <p:cNvPr id="4" name="Рисунок 3" descr="https://geomath.my1.ru/63.2.gif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320" y="4581128"/>
            <a:ext cx="1440160" cy="208823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4808290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endParaRPr lang="ru-RU" sz="3200" dirty="0" smtClean="0"/>
          </a:p>
          <a:p>
            <a:pPr marL="45720" lvl="0" indent="0">
              <a:buNone/>
            </a:pPr>
            <a:r>
              <a:rPr lang="ru-RU" sz="3200" dirty="0" smtClean="0"/>
              <a:t>   </a:t>
            </a:r>
          </a:p>
          <a:p>
            <a:pPr lvl="0" algn="r"/>
            <a:r>
              <a:rPr lang="ru-RU" sz="3200" dirty="0" smtClean="0"/>
              <a:t>               ПЕДАГОГ  </a:t>
            </a:r>
            <a:r>
              <a:rPr lang="ru-RU" sz="3200" dirty="0"/>
              <a:t>способный помочь </a:t>
            </a:r>
            <a:r>
              <a:rPr lang="ru-RU" sz="3200" dirty="0" smtClean="0"/>
              <a:t>     в</a:t>
            </a:r>
            <a:r>
              <a:rPr lang="ru-RU" sz="3200" dirty="0"/>
              <a:t> выборе наиболее достоверного источника, вычленить из бушующего потока информации самые ценные сведения и превратить их в личностные знания ученика.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FF0000"/>
                </a:solidFill>
              </a:rPr>
              <a:t>УЧИТЕЛЬ-НАВИГАТОР:</a:t>
            </a:r>
            <a:endParaRPr lang="ru-RU" dirty="0">
              <a:solidFill>
                <a:srgbClr val="FF0000"/>
              </a:solidFill>
            </a:endParaRPr>
          </a:p>
        </p:txBody>
      </p:sp>
      <p:pic>
        <p:nvPicPr>
          <p:cNvPr id="4" name="Рисунок 3" descr="https://geomath.my1.ru/21795.gif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980728"/>
            <a:ext cx="1944215" cy="302433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5861613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endParaRPr lang="ru-RU" dirty="0" smtClean="0"/>
          </a:p>
          <a:p>
            <a:pPr lvl="0"/>
            <a:endParaRPr lang="ru-RU" dirty="0"/>
          </a:p>
          <a:p>
            <a:pPr marL="45720" lvl="0" indent="0">
              <a:buNone/>
            </a:pPr>
            <a:r>
              <a:rPr lang="ru-RU" dirty="0"/>
              <a:t> </a:t>
            </a:r>
            <a:r>
              <a:rPr lang="ru-RU" dirty="0" smtClean="0"/>
              <a:t>     </a:t>
            </a:r>
            <a:r>
              <a:rPr lang="ru-RU" sz="2800" dirty="0" smtClean="0"/>
              <a:t>ПЕДАГОГ </a:t>
            </a:r>
            <a:r>
              <a:rPr lang="ru-RU" sz="2800" dirty="0"/>
              <a:t>помогающий  в выборе  </a:t>
            </a:r>
            <a:r>
              <a:rPr lang="ru-RU" sz="2800" dirty="0" smtClean="0"/>
              <a:t>формы </a:t>
            </a:r>
            <a:r>
              <a:rPr lang="ru-RU" sz="2800" dirty="0"/>
              <a:t>работы, в поиске партнеров по проекту, поддерживающий  связь между учениками, родителями, а может быть и экспертами, если того потребует учебный процесс.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FF0000"/>
                </a:solidFill>
              </a:rPr>
              <a:t>УЧИТЕЛЬ –МОДЕРАТОР:</a:t>
            </a:r>
            <a:endParaRPr lang="ru-RU" dirty="0">
              <a:solidFill>
                <a:srgbClr val="FF0000"/>
              </a:solidFill>
            </a:endParaRPr>
          </a:p>
        </p:txBody>
      </p:sp>
      <p:pic>
        <p:nvPicPr>
          <p:cNvPr id="4" name="Рисунок 3" descr="https://geomath.my1.ru/img/29.gif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216" y="4365104"/>
            <a:ext cx="2448272" cy="237626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0849813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етка">
  <a:themeElements>
    <a:clrScheme name="Сетка">
      <a:dk1>
        <a:sysClr val="windowText" lastClr="000000"/>
      </a:dk1>
      <a:lt1>
        <a:sysClr val="window" lastClr="FFFFFF"/>
      </a:lt1>
      <a:dk2>
        <a:srgbClr val="534949"/>
      </a:dk2>
      <a:lt2>
        <a:srgbClr val="CCD1B9"/>
      </a:lt2>
      <a:accent1>
        <a:srgbClr val="C66951"/>
      </a:accent1>
      <a:accent2>
        <a:srgbClr val="BF974D"/>
      </a:accent2>
      <a:accent3>
        <a:srgbClr val="928B70"/>
      </a:accent3>
      <a:accent4>
        <a:srgbClr val="87706B"/>
      </a:accent4>
      <a:accent5>
        <a:srgbClr val="94734E"/>
      </a:accent5>
      <a:accent6>
        <a:srgbClr val="6F777D"/>
      </a:accent6>
      <a:hlink>
        <a:srgbClr val="CC9900"/>
      </a:hlink>
      <a:folHlink>
        <a:srgbClr val="C0C0C0"/>
      </a:folHlink>
    </a:clrScheme>
    <a:fontScheme name="Сетка">
      <a:maj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ajorFont>
      <a:min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inorFont>
    </a:fontScheme>
    <a:fmtScheme name="Сетка">
      <a:fillStyleLst>
        <a:solidFill>
          <a:schemeClr val="phClr"/>
        </a:solidFill>
        <a:solidFill>
          <a:schemeClr val="phClr">
            <a:tint val="5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175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3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3000"/>
                <a:satMod val="11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Grid</Template>
  <TotalTime>416</TotalTime>
  <Words>215</Words>
  <Application>Microsoft Office PowerPoint</Application>
  <PresentationFormat>Экран (4:3)</PresentationFormat>
  <Paragraphs>100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Сетка</vt:lpstr>
      <vt:lpstr>        «РОЛЬ ПЕДАГОГА И ЕГО ПРОФЕССИОНАЛЬНАЯ КОМПЕТЕНТНОСТЬ В ОБЕСПЕЧЕНИИИ  КАЧЕСТВЕННОГО ВНЕДРЕНИЯ КУРРИКУЛУМА»    </vt:lpstr>
      <vt:lpstr>Презентация PowerPoint</vt:lpstr>
      <vt:lpstr>Основные составляющие  готовности  учителя:</vt:lpstr>
      <vt:lpstr>ТРИ ПОСТУЛАТА  СОВРЕМЕННОГО УРОКА:</vt:lpstr>
      <vt:lpstr>ИТОГИ  АНКЕТИРОВАНИЯ   Учащихся:  </vt:lpstr>
      <vt:lpstr>Презентация PowerPoint</vt:lpstr>
      <vt:lpstr>ИГРОПЕДАГОГ: </vt:lpstr>
      <vt:lpstr>УЧИТЕЛЬ-НАВИГАТОР:</vt:lpstr>
      <vt:lpstr>УЧИТЕЛЬ –МОДЕРАТОР:</vt:lpstr>
      <vt:lpstr>УЧИТЕЛЬ –ОРГАНИЗАТОР:</vt:lpstr>
      <vt:lpstr>Учитель –ЛИДЕР: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«РОЛЬ ПЕДАГОГА И ЕГО ПРОФЕССИОНАЛЬНАЯ КОМПЕТЕНТНОСТЬ В ОБЕСПЕЧЕНИИИКАЧЕСТВЕННОГО ВНЕДРЕНИЯ КУРРИКУЛУМА «</dc:title>
  <dc:creator>acer</dc:creator>
  <cp:lastModifiedBy>acer</cp:lastModifiedBy>
  <cp:revision>16</cp:revision>
  <dcterms:created xsi:type="dcterms:W3CDTF">2019-12-02T15:12:11Z</dcterms:created>
  <dcterms:modified xsi:type="dcterms:W3CDTF">2019-12-02T22:08:33Z</dcterms:modified>
</cp:coreProperties>
</file>