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34" d="100"/>
          <a:sy n="134" d="100"/>
        </p:scale>
        <p:origin x="38" y="10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0213-F2C2-402E-AB9F-C703EB97B0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692A-E730-4E79-BE38-38520B8DE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714347" y="285728"/>
            <a:ext cx="7286676" cy="5072098"/>
            <a:chOff x="1269712" y="524813"/>
            <a:chExt cx="7858910" cy="99914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69712" y="524813"/>
              <a:ext cx="7858910" cy="9991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endPara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Гимназия </a:t>
              </a:r>
              <a:r>
                <a:rPr lang="ru-RU" sz="60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Мэркэуць</a:t>
              </a:r>
              <a:endPara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Инклюзивное образование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00857" y="1131121"/>
              <a:ext cx="5162225" cy="4897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Автор:Житарь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Марина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Директор </a:t>
              </a: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гимназии,учитель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начальных классов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Март 2022  </a:t>
              </a: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кл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6063"/>
            <a:ext cx="5730821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5929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Республике Молдова проживают около 17 000 детей с ограниченными возможностями.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285860"/>
            <a:ext cx="70723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Благодаря реформе инклюзивного образования в Республике Молдова, доступ к образованию получают все больше детей с ограниченными возможностями. Более 10 000 молдавских детей с ограниченными возможностями и особыми образовательными потребностями теперь посещают общеобразовательные школы вместе со сверстниками. За последние 5 лет их число увеличилось вчетверо.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429000"/>
            <a:ext cx="6215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За последние годы выросло количество детей с особыми образовательными потребностями (в эту категорию входят дети с ограниченными возможностями и дети с трудностями в обучении) в общеобразовательных школах.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5072074"/>
            <a:ext cx="3820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https://youtu.be/KsYd564HMww?t=21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970939" y="5543552"/>
            <a:ext cx="3427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https://youtu.be/_mOsQgwlEcA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464347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ВОСЕМЬ ПРИНЦИПОВ ИНКЛЮЗИВНОГО  ОБРАЗОВАНИЯ</a:t>
            </a:r>
            <a:r>
              <a:rPr lang="ru-RU" dirty="0" smtClean="0"/>
              <a:t>: </a:t>
            </a:r>
          </a:p>
          <a:p>
            <a:pPr marL="342900" indent="-342900">
              <a:buAutoNum type="arabicPeriod"/>
            </a:pPr>
            <a:r>
              <a:rPr lang="ru-RU" dirty="0" smtClean="0"/>
              <a:t>Ценность человека не зависит от его способностей и достижений;</a:t>
            </a:r>
          </a:p>
          <a:p>
            <a:pPr marL="342900" indent="-342900"/>
            <a:r>
              <a:rPr lang="ru-RU" dirty="0" smtClean="0"/>
              <a:t>2. Каждый человек способен чувствовать и думать; </a:t>
            </a:r>
          </a:p>
          <a:p>
            <a:pPr marL="342900" indent="-342900"/>
            <a:r>
              <a:rPr lang="ru-RU" dirty="0" smtClean="0"/>
              <a:t>3. Каждый человек имеет право на общение и на то, чтобы быть услышанным; </a:t>
            </a:r>
          </a:p>
          <a:p>
            <a:pPr marL="342900" indent="-342900"/>
            <a:r>
              <a:rPr lang="ru-RU" dirty="0" smtClean="0"/>
              <a:t>4. Все люди нуждаются друг в друге; </a:t>
            </a:r>
          </a:p>
          <a:p>
            <a:pPr marL="342900" indent="-342900"/>
            <a:r>
              <a:rPr lang="ru-RU" dirty="0" smtClean="0"/>
              <a:t>5. Подлинное образование может осуществляться только в контексте реальных взаимоотношений; </a:t>
            </a:r>
          </a:p>
          <a:p>
            <a:pPr marL="342900" indent="-342900"/>
            <a:r>
              <a:rPr lang="ru-RU" dirty="0" smtClean="0"/>
              <a:t>6. Все люди нуждаются в поддержке и дружбе ровесников; </a:t>
            </a:r>
          </a:p>
          <a:p>
            <a:pPr marL="342900" indent="-342900"/>
            <a:r>
              <a:rPr lang="ru-RU" dirty="0" smtClean="0"/>
              <a:t>7. Для всех обучающихся достижение прогресса скорее может быть в том, что они могут делать, чем в том, что не могут; </a:t>
            </a:r>
          </a:p>
          <a:p>
            <a:pPr marL="342900" indent="-342900"/>
            <a:r>
              <a:rPr lang="ru-RU" dirty="0" smtClean="0"/>
              <a:t>8. Разнообразие усиливает все стороны жизни человека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57150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i="1" dirty="0" smtClean="0"/>
              <a:t>Благодаря новой формуле финансирования, два процента бюджета на образование выделяются на инклюзивное образование.</a:t>
            </a:r>
          </a:p>
          <a:p>
            <a:pPr fontAlgn="t"/>
            <a:endParaRPr lang="ru-RU" sz="1200" i="1" dirty="0" smtClean="0"/>
          </a:p>
          <a:p>
            <a:pPr fontAlgn="t"/>
            <a:r>
              <a:rPr lang="ru-RU" sz="1200" i="1" dirty="0" smtClean="0"/>
              <a:t> </a:t>
            </a:r>
            <a:r>
              <a:rPr lang="ru-RU" sz="1200" dirty="0" smtClean="0"/>
              <a:t>Одна из важнейших задач современного образования, в том числе образования детей с особыми образовательными потребностями, заключается в формировании компетенций социальной инклюзии. Достижение данной цели требует сплоченности всех лиц, которые вовлечены в данный процесс и играют важную роль в процессе обучения данных детей, особенно в начале пути, облегчая адаптацию к учебному процессу и к группе сверстников с типичным развитием.                        </a:t>
            </a:r>
          </a:p>
          <a:p>
            <a:pPr fontAlgn="t"/>
            <a:r>
              <a:rPr lang="ru-RU" sz="1200" dirty="0" smtClean="0"/>
              <a:t>          Школа -это учреждение, предоставляющее образовательные услуги любому ребенку, независимо от происхождения, биологических, психологических, социальных или культурных особенностей. Социальная эволюция в последние годы все больше и больше воплощает в жизнь идею человеческого разнообразия и возможностей для всеобщего образования. Процесс ассимиляции ребенком опыта школьной среды означает приспособление образцов собственного поведения к новым ситуациям. Данный процесс облегчен благодаря четкой структуре инклюзивного образования в Республике Молдова, включающей центральный (</a:t>
            </a:r>
            <a:r>
              <a:rPr lang="ru-RU" sz="1200" dirty="0" smtClean="0">
                <a:solidFill>
                  <a:srgbClr val="FF0000"/>
                </a:solidFill>
              </a:rPr>
              <a:t>Республиканский центр </a:t>
            </a:r>
            <a:r>
              <a:rPr lang="ru-RU" sz="1200" dirty="0" err="1" smtClean="0">
                <a:solidFill>
                  <a:srgbClr val="FF0000"/>
                </a:solidFill>
              </a:rPr>
              <a:t>психологопедагогической</a:t>
            </a:r>
            <a:r>
              <a:rPr lang="ru-RU" sz="1200" dirty="0" smtClean="0">
                <a:solidFill>
                  <a:srgbClr val="FF0000"/>
                </a:solidFill>
              </a:rPr>
              <a:t> помощи), районный (Районная служба </a:t>
            </a:r>
            <a:r>
              <a:rPr lang="ru-RU" sz="1200" dirty="0" err="1" smtClean="0">
                <a:solidFill>
                  <a:srgbClr val="FF0000"/>
                </a:solidFill>
              </a:rPr>
              <a:t>психологопедагогической</a:t>
            </a:r>
            <a:r>
              <a:rPr lang="ru-RU" sz="1200" dirty="0" smtClean="0">
                <a:solidFill>
                  <a:srgbClr val="FF0000"/>
                </a:solidFill>
              </a:rPr>
              <a:t> помощи) и местный (Многопрофильная </a:t>
            </a:r>
            <a:r>
              <a:rPr lang="ru-RU" sz="1200" dirty="0" err="1" smtClean="0">
                <a:solidFill>
                  <a:srgbClr val="FF0000"/>
                </a:solidFill>
              </a:rPr>
              <a:t>внутришкольная</a:t>
            </a:r>
            <a:r>
              <a:rPr lang="ru-RU" sz="1200" dirty="0" smtClean="0">
                <a:solidFill>
                  <a:srgbClr val="FF0000"/>
                </a:solidFill>
              </a:rPr>
              <a:t> комиссия</a:t>
            </a:r>
            <a:r>
              <a:rPr lang="ru-RU" sz="1200" dirty="0" smtClean="0"/>
              <a:t>) уровни. На всех уровнях услуги в инклюзивном образовании представлены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дидактическими кадрами, специализированным персоналом: психолог, логопед,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психопедагог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кинетотерапевт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, вспомогательный педагогический персонал и другие квалифицированные специалисты</a:t>
            </a:r>
            <a:r>
              <a:rPr lang="ru-RU" sz="1200" dirty="0" smtClean="0"/>
              <a:t>. Основная задача этих специалистов состоит в облегчении трудностей в образовании, устранении проблем структурного, организационного, эмоционального и другого характера, возникающих у учеников с особыми образовательными потребностями. Для успешной инклюзии детей с особыми образовательными потребностями, помимо работы специалистов, необходима заинтересованность со стороны </a:t>
            </a:r>
            <a:r>
              <a:rPr lang="ru-RU" sz="1200" b="1" dirty="0" smtClean="0"/>
              <a:t>родителей.</a:t>
            </a:r>
          </a:p>
          <a:p>
            <a:endParaRPr lang="ru-RU" sz="1200" i="1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/>
              <a:t>Подготовка ребенка к школе — неотъемлемая часть социальной инклюзии — начинается в семье и продолжается в годы, проведенные в другом учреждении (ясли, детский сад), посещаемом до школы. В этот период устанавливаются «основные вехи» адаптации, которые дополняются и постепенно углубляются в последующие годы.</a:t>
            </a:r>
          </a:p>
          <a:p>
            <a:pPr fontAlgn="t"/>
            <a:r>
              <a:rPr lang="ru-RU" dirty="0" smtClean="0"/>
              <a:t>Члены семьи хорошо знают друг друга и имеют крепкие эмоциональные отношения, поэтому ребенку очень трудно в первые недели школы адаптироваться к другим требованиям и отношениям, которые больше не имеют аффективного отклика. В школе ребенок должен уважать общественный строй, подчинять свое поведение системе правил. Таким образом, процесс школьной адаптации требует умственной и поведенческой перестройки.</a:t>
            </a:r>
          </a:p>
          <a:p>
            <a:pPr fontAlgn="t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429000"/>
            <a:ext cx="7358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Острый период (</a:t>
            </a:r>
            <a:r>
              <a:rPr lang="ru-RU" dirty="0" err="1" smtClean="0"/>
              <a:t>дезадаптация</a:t>
            </a:r>
            <a:r>
              <a:rPr lang="ru-RU" dirty="0" smtClean="0"/>
              <a:t>) характеризуется конфликтом между поведением и привычками ребенка, стереотипами и новыми требованиями к окружающей среде. Он проявляется через отклонения в поведении ребенка (в отношениях «ребенок — </a:t>
            </a:r>
            <a:r>
              <a:rPr lang="ru-RU" dirty="0" err="1" smtClean="0"/>
              <a:t>ребенок</a:t>
            </a:r>
            <a:r>
              <a:rPr lang="ru-RU" dirty="0" smtClean="0"/>
              <a:t>», отношениях «взрослый — ребенок» и т. д.). Могут наблюдаться нарушения беглости речи, расстройства вегетативной нервной системы, изменения массы тела, изменения в иммунной системе (частые заболевания, апатические состояния)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7"/>
            <a:ext cx="63579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/>
              <a:t>Латентный период (фактическая адаптация</a:t>
            </a:r>
            <a:r>
              <a:rPr lang="ru-RU" dirty="0" smtClean="0"/>
              <a:t>) — это период, когда ребенок активно осваивает новую среду, формируя новые образцы поведения. Период сопровождается следующими признаками: постепенное уменьшение конфликтных состояний; подавление аппетита; нарушения поведения и вербального общения и др.</a:t>
            </a:r>
          </a:p>
          <a:p>
            <a:pPr fontAlgn="t"/>
            <a:r>
              <a:rPr lang="ru-RU" b="1" dirty="0" smtClean="0"/>
              <a:t>Период компенсации </a:t>
            </a:r>
            <a:r>
              <a:rPr lang="ru-RU" dirty="0" smtClean="0"/>
              <a:t>— это период, в течение которого ребенку удается принять новые правила и следовать им. Характерным признаком данного периода является стабильность поведения, эмоционального и соматического состояния.</a:t>
            </a:r>
          </a:p>
          <a:p>
            <a:pPr fontAlgn="t"/>
            <a:endParaRPr lang="ru-RU" dirty="0" smtClean="0"/>
          </a:p>
          <a:p>
            <a:pPr fontAlgn="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500438"/>
            <a:ext cx="6429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/>
              <a:t>Уровни инклюзивного образования</a:t>
            </a:r>
          </a:p>
          <a:p>
            <a:pPr fontAlgn="t"/>
            <a:r>
              <a:rPr lang="ru-RU" dirty="0" smtClean="0"/>
              <a:t>Процесс ассимиляции ребенком опыта школьной среды, приспособление образцов собственного поведения к новым/текущим ситуациям облегчены благодаря четкой структуре инклюзивного образования в Республике Молдова, представленной тремя организационными уровнями:</a:t>
            </a:r>
          </a:p>
          <a:p>
            <a:pPr fontAlgn="t"/>
            <a:r>
              <a:rPr lang="ru-RU" b="1" dirty="0" smtClean="0"/>
              <a:t>1. Центральный уровень. Республиканский центр </a:t>
            </a:r>
            <a:r>
              <a:rPr lang="ru-RU" dirty="0" err="1" smtClean="0"/>
              <a:t>психопедагогической</a:t>
            </a:r>
            <a:r>
              <a:rPr lang="ru-RU" dirty="0" smtClean="0"/>
              <a:t> помощи, который подчиняется Министерству образования, культуры и исследований. Его основными задачами </a:t>
            </a:r>
            <a:r>
              <a:rPr lang="ru-RU" i="1" dirty="0" smtClean="0"/>
              <a:t>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84" y="285729"/>
            <a:ext cx="7235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/>
              <a:t>• разработка и адаптация инструментов диагностики развития ребенка;</a:t>
            </a:r>
          </a:p>
          <a:p>
            <a:pPr fontAlgn="t"/>
            <a:r>
              <a:rPr lang="ru-RU" dirty="0" smtClean="0"/>
              <a:t>• разработка методологии предоставления помощи детям со специальными образовательными потребностями;</a:t>
            </a:r>
          </a:p>
          <a:p>
            <a:pPr fontAlgn="t"/>
            <a:r>
              <a:rPr lang="ru-RU" dirty="0" smtClean="0"/>
              <a:t>• инициирование и развитие межведомственного партнерства с различными структурами в целях внедрения программ инклюзивного образования;</a:t>
            </a:r>
          </a:p>
          <a:p>
            <a:pPr fontAlgn="t"/>
            <a:r>
              <a:rPr lang="ru-RU" dirty="0" smtClean="0"/>
              <a:t>• рассмотрение обжалований по заключениям специалистов, осуществляющих комплексную оценку развития детей, в которых определяется характер образовательных потребностей ребенка, и предоставлению психолого-педагогической помощи ребенку и семье, предоставление методологической помощи специалистам в работе с детьми со специальными образовательными потребностями на уровне районной службы </a:t>
            </a:r>
            <a:r>
              <a:rPr lang="ru-RU" dirty="0" err="1" smtClean="0"/>
              <a:t>психопедагогической</a:t>
            </a:r>
            <a:r>
              <a:rPr lang="ru-RU" dirty="0" smtClean="0"/>
              <a:t> помощи и принятии решений по этим вопросам (Постановление Правительства Республики Молдова № 732... 2013).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71437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/>
              <a:t>2</a:t>
            </a:r>
            <a:r>
              <a:rPr lang="ru-RU" b="1" dirty="0" smtClean="0"/>
              <a:t>. Районный уровень. Районная служба </a:t>
            </a:r>
            <a:r>
              <a:rPr lang="ru-RU" b="1" dirty="0" err="1" smtClean="0"/>
              <a:t>психопедагогической</a:t>
            </a:r>
            <a:r>
              <a:rPr lang="ru-RU" b="1" dirty="0" smtClean="0"/>
              <a:t> помощи, </a:t>
            </a:r>
            <a:r>
              <a:rPr lang="ru-RU" dirty="0" smtClean="0"/>
              <a:t>которая юридически подчиняется районному управлению образования, а методологически — Республиканскому центру психолого-педагогической помощи. Ее основными задачами являются:</a:t>
            </a:r>
          </a:p>
          <a:p>
            <a:pPr fontAlgn="t"/>
            <a:r>
              <a:rPr lang="ru-RU" dirty="0" smtClean="0"/>
              <a:t>• осуществление комплексной оценки детей для инклюзивного образования;</a:t>
            </a:r>
          </a:p>
          <a:p>
            <a:pPr fontAlgn="t"/>
            <a:r>
              <a:rPr lang="ru-RU" dirty="0" smtClean="0"/>
              <a:t>• определение специальных образовательных потребностей и разработка рекомендаций по мерам вмешательства и услугам поддержки для инклюзивного образования в зависимости от специфических потребностей детей;</a:t>
            </a:r>
          </a:p>
          <a:p>
            <a:pPr fontAlgn="t"/>
            <a:r>
              <a:rPr lang="ru-RU" dirty="0" smtClean="0"/>
              <a:t>• осуществление переоценки детей со специальными образовательными потребностями;</a:t>
            </a:r>
          </a:p>
          <a:p>
            <a:pPr fontAlgn="t"/>
            <a:r>
              <a:rPr lang="ru-RU" dirty="0" smtClean="0"/>
              <a:t>• издание рекомендаций по инклюзивному образованию;</a:t>
            </a:r>
          </a:p>
          <a:p>
            <a:pPr fontAlgn="t"/>
            <a:r>
              <a:rPr lang="ru-RU" dirty="0" smtClean="0"/>
              <a:t>• предоставление методической поддержки по психолого-педагогической помощи и психологическому консультированию учреждениям образования (Постановление Правительства Республики Молдова № 732. 2013).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750099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/>
              <a:t>3. </a:t>
            </a:r>
            <a:r>
              <a:rPr lang="ru-RU" b="1" dirty="0" smtClean="0"/>
              <a:t>Местный уровень.</a:t>
            </a:r>
          </a:p>
          <a:p>
            <a:pPr fontAlgn="t"/>
            <a:r>
              <a:rPr lang="ru-RU" b="1" dirty="0" smtClean="0"/>
              <a:t>А. Многопрофильные </a:t>
            </a:r>
            <a:r>
              <a:rPr lang="ru-RU" b="1" dirty="0" err="1" smtClean="0"/>
              <a:t>внутришкольные</a:t>
            </a:r>
            <a:r>
              <a:rPr lang="ru-RU" b="1" dirty="0" smtClean="0"/>
              <a:t> комиссии</a:t>
            </a:r>
            <a:r>
              <a:rPr lang="ru-RU" dirty="0" smtClean="0"/>
              <a:t> создаются в общеобразовательных заведениях и находятся в подчинении у администрации этих заведений. Основными задачами комиссий являются:</a:t>
            </a:r>
          </a:p>
          <a:p>
            <a:pPr fontAlgn="t"/>
            <a:r>
              <a:rPr lang="ru-RU" dirty="0" smtClean="0"/>
              <a:t>• выявление трудностей в обучении детей и первичная оценка уровня развития;</a:t>
            </a:r>
          </a:p>
          <a:p>
            <a:pPr fontAlgn="t"/>
            <a:r>
              <a:rPr lang="ru-RU" dirty="0" smtClean="0"/>
              <a:t>• определение специфических потребностей учеников с ООП и мер вмешательства, которые может оказать учебное заведение;</a:t>
            </a:r>
          </a:p>
          <a:p>
            <a:pPr fontAlgn="t"/>
            <a:r>
              <a:rPr lang="ru-RU" dirty="0" smtClean="0"/>
              <a:t>• координирование и составление индивидуального учебного плана для каждого ученика с ООП и представление их на педагогическом совете для утверждения </a:t>
            </a:r>
          </a:p>
          <a:p>
            <a:pPr fontAlgn="t"/>
            <a:r>
              <a:rPr lang="ru-RU" dirty="0" smtClean="0"/>
              <a:t>Б. Ресурсные центры инклюзивного обучения действуют при учебных заведениях и имеют цель облегчить инклюзию детей в общеобразовательные учреждения и квалифицированно подходить к их особым потребностям. </a:t>
            </a:r>
            <a:r>
              <a:rPr lang="ru-RU" sz="1200" dirty="0" smtClean="0"/>
              <a:t>Их основными задачами являются:</a:t>
            </a:r>
          </a:p>
          <a:p>
            <a:pPr fontAlgn="t"/>
            <a:r>
              <a:rPr lang="ru-RU" sz="1200" dirty="0" smtClean="0"/>
              <a:t>• планирование и осуществление мероприятий образовательной поддержки для детей с особыми образовательными потребностями;</a:t>
            </a:r>
          </a:p>
          <a:p>
            <a:pPr fontAlgn="t"/>
            <a:r>
              <a:rPr lang="ru-RU" sz="1200" dirty="0" smtClean="0"/>
              <a:t>• оказание специализированных услуг по психологической, логопедической и другой помощи;</a:t>
            </a:r>
          </a:p>
          <a:p>
            <a:pPr fontAlgn="t"/>
            <a:r>
              <a:rPr lang="ru-RU" sz="1200" dirty="0" smtClean="0"/>
              <a:t>• оказание информационной и методической поддержки дидактическим кадрам из учебного заведения в отношении особенностей развития и путей вмешательства, направленного на решение проблем,</a:t>
            </a:r>
          </a:p>
          <a:p>
            <a:pPr fontAlgn="t"/>
            <a:r>
              <a:rPr lang="ru-RU" sz="1200" dirty="0" smtClean="0"/>
              <a:t>с которыми сталкиваются дети во время образовательного процесса;</a:t>
            </a:r>
          </a:p>
          <a:p>
            <a:pPr fontAlgn="t"/>
            <a:r>
              <a:rPr lang="ru-RU" sz="1200" dirty="0" smtClean="0"/>
              <a:t>• обеспечение условий для развития ребенка соответственно индивидуальным возможностям и потенциалу;</a:t>
            </a:r>
          </a:p>
          <a:p>
            <a:pPr fontAlgn="t"/>
            <a:r>
              <a:rPr lang="ru-RU" sz="1200" dirty="0" smtClean="0"/>
              <a:t>• организация программ по информированию общественности (</a:t>
            </a:r>
            <a:r>
              <a:rPr lang="ru-RU" sz="1200" dirty="0" err="1" smtClean="0"/>
              <a:t>Metodología</a:t>
            </a:r>
            <a:r>
              <a:rPr lang="ru-RU" sz="1200" dirty="0" smtClean="0"/>
              <a:t> </a:t>
            </a:r>
            <a:r>
              <a:rPr lang="ru-RU" sz="1200" dirty="0" err="1" smtClean="0"/>
              <a:t>de</a:t>
            </a:r>
            <a:r>
              <a:rPr lang="ru-RU" sz="1200" dirty="0" smtClean="0"/>
              <a:t> </a:t>
            </a:r>
            <a:r>
              <a:rPr lang="ru-RU" sz="1200" dirty="0" err="1" smtClean="0"/>
              <a:t>organizare</a:t>
            </a:r>
            <a:r>
              <a:rPr lang="ru-RU" sz="1200" dirty="0" smtClean="0"/>
              <a:t> </a:t>
            </a:r>
            <a:r>
              <a:rPr lang="ru-RU" sz="1200" dirty="0" err="1" smtClean="0"/>
              <a:t>sifunctionare</a:t>
            </a:r>
            <a:r>
              <a:rPr lang="ru-RU" sz="1200" dirty="0" smtClean="0"/>
              <a:t>... 2015).</a:t>
            </a:r>
          </a:p>
          <a:p>
            <a:pPr fontAlgn="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9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/>
              <a:t>На всех уровнях услуги в инклюзивном образовании представлены дидактическими кадрами, специализированным персоналом: психолог, логопед, </a:t>
            </a:r>
            <a:r>
              <a:rPr lang="ru-RU" dirty="0" err="1" smtClean="0"/>
              <a:t>психопедагог</a:t>
            </a:r>
            <a:r>
              <a:rPr lang="ru-RU" dirty="0" smtClean="0"/>
              <a:t>, </a:t>
            </a:r>
            <a:r>
              <a:rPr lang="ru-RU" dirty="0" err="1" smtClean="0"/>
              <a:t>кинетотерапевт</a:t>
            </a:r>
            <a:r>
              <a:rPr lang="ru-RU" dirty="0" smtClean="0"/>
              <a:t>, вспомогательный педагогический персонал и другие квалифицированные специалисты. Основная задача этих специалистов состоит в облегчении трудностей в образовании, устранении проблем структурного, организационно-</a:t>
            </a:r>
          </a:p>
          <a:p>
            <a:pPr fontAlgn="t"/>
            <a:r>
              <a:rPr lang="ru-RU" dirty="0" smtClean="0"/>
              <a:t>го, эмоционального и другого характера для учеников с ООП</a:t>
            </a:r>
          </a:p>
          <a:p>
            <a:pPr fontAlgn="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428868"/>
            <a:ext cx="6357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Школьная жизнь важна для процесса инклюзии детей с ООП, в котором заинтересованы непосредственно родители и учителя, а также все специалисты, помогающие ребенку. </a:t>
            </a:r>
            <a:r>
              <a:rPr lang="ru-RU" b="1" dirty="0" smtClean="0"/>
              <a:t>Создание дружеской атмосферы, сотрудничество в образовательной среде способствуют развитию позитивного отношения к другим людям,</a:t>
            </a:r>
            <a:r>
              <a:rPr lang="ru-RU" dirty="0" smtClean="0"/>
              <a:t> повышает вовлеченность в общественную жизнь, ориентирует на общение со сверстниками и взрослыми людьми, стимулирует к проявлению себя не только как объекта, но и как субъекта межличностных отношений.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329510" cy="1928826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3" name="Рисунок 2" descr="ин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3929090" cy="6143668"/>
          </a:xfrm>
          <a:prstGeom prst="rect">
            <a:avLst/>
          </a:prstGeom>
        </p:spPr>
      </p:pic>
      <p:pic>
        <p:nvPicPr>
          <p:cNvPr id="4" name="Рисунок 3" descr="инкл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14290"/>
            <a:ext cx="3643338" cy="4286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кл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86058"/>
            <a:ext cx="5691293" cy="3196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285729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Исключение детей, молодых или взрослых людей из образовательного процесса признается дискриминацией и считается нарушением прав. Международное право содержит запреты на сегрегацию по признаку расы, этнической принадлежности или национальности в учебных заведениях. Социализация и интеграция детей с особыми образовательными потребностями (ООП) является сегодня приоритетной задачей не только в международной политике, но и в политике образования Республики Молдова.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Инклюзивное образование делает наше общество свободным от предрассудков» |  Вверх - сайт достижений Татарст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5072098" cy="2071702"/>
          </a:xfrm>
          <a:prstGeom prst="rect">
            <a:avLst/>
          </a:prstGeom>
          <a:noFill/>
        </p:spPr>
      </p:pic>
      <p:pic>
        <p:nvPicPr>
          <p:cNvPr id="3" name="Рисунок 2" descr="инкл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500306"/>
            <a:ext cx="3597659" cy="4143404"/>
          </a:xfrm>
          <a:prstGeom prst="rect">
            <a:avLst/>
          </a:prstGeom>
        </p:spPr>
      </p:pic>
      <p:pic>
        <p:nvPicPr>
          <p:cNvPr id="4" name="Рисунок 3" descr="инкл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2428868"/>
            <a:ext cx="3286148" cy="2286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к развивается инклюзивное образование в Казахста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667085"/>
            <a:ext cx="5143535" cy="3900390"/>
          </a:xfrm>
          <a:prstGeom prst="rect">
            <a:avLst/>
          </a:prstGeom>
          <a:noFill/>
        </p:spPr>
      </p:pic>
      <p:pic>
        <p:nvPicPr>
          <p:cNvPr id="3" name="Рисунок 2" descr="ИНК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997967"/>
            <a:ext cx="2857520" cy="3502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6715172" cy="13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Спасибо за внимание! </a:t>
            </a: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инкл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357298"/>
            <a:ext cx="4643470" cy="467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Содержимое 3" descr="инкл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1428736"/>
            <a:ext cx="4214842" cy="4525963"/>
          </a:xfrm>
        </p:spPr>
      </p:pic>
      <p:pic>
        <p:nvPicPr>
          <p:cNvPr id="5" name="Рисунок 4" descr="инкл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864370"/>
            <a:ext cx="3500462" cy="385053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57158" y="642917"/>
            <a:ext cx="8143931" cy="4880425"/>
            <a:chOff x="607488" y="1344094"/>
            <a:chExt cx="7925326" cy="5138028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4181903"/>
              <a:chOff x="607288" y="-815361"/>
              <a:chExt cx="7925152" cy="5227599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815361"/>
                <a:ext cx="7925152" cy="486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1366078" y="3885680"/>
                <a:ext cx="6491880" cy="526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Сайт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Monotype Corsiva" pitchFamily="66" charset="0"/>
                    <a:hlinkClick r:id="rId2"/>
                  </a:rPr>
                  <a:t>http://linda6035.ucoz.ru/</a:t>
                </a:r>
                <a:r>
                  <a:rPr lang="ru-RU" sz="2000" smtClean="0">
                    <a:solidFill>
                      <a:prstClr val="black"/>
                    </a:solidFill>
                    <a:latin typeface="Monotype Corsiva" pitchFamily="66" charset="0"/>
                  </a:rPr>
                  <a:t> </a:t>
                </a:r>
                <a:endParaRPr lang="ru-RU" sz="2000" dirty="0" smtClean="0"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07489" y="6093296"/>
              <a:ext cx="4796907" cy="388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b="1" dirty="0" smtClean="0">
                <a:solidFill>
                  <a:srgbClr val="C00000"/>
                </a:solidFill>
              </a:endParaRPr>
            </a:p>
          </p:txBody>
        </p:sp>
      </p:grpSp>
      <p:pic>
        <p:nvPicPr>
          <p:cNvPr id="7" name="Рисунок 6" descr="инкл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7191393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кл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6286544" cy="4917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кл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32" y="352925"/>
            <a:ext cx="5536290" cy="596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кл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4929221" cy="5678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кл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7072362" cy="3357586"/>
          </a:xfrm>
          <a:prstGeom prst="rect">
            <a:avLst/>
          </a:prstGeom>
        </p:spPr>
      </p:pic>
      <p:pic>
        <p:nvPicPr>
          <p:cNvPr id="4" name="Рисунок 3" descr="инкл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54" y="3080085"/>
            <a:ext cx="6945542" cy="3157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кл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84485"/>
            <a:ext cx="5891993" cy="571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1029</Words>
  <Application>Microsoft Office PowerPoint</Application>
  <PresentationFormat>Экран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       </vt:lpstr>
      <vt:lpstr>     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</cp:revision>
  <dcterms:created xsi:type="dcterms:W3CDTF">2014-07-18T16:23:18Z</dcterms:created>
  <dcterms:modified xsi:type="dcterms:W3CDTF">2022-03-30T15:08:46Z</dcterms:modified>
</cp:coreProperties>
</file>