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59" r:id="rId3"/>
    <p:sldId id="257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n Toma" initials="IT" lastIdx="1" clrIdx="0">
    <p:extLst>
      <p:ext uri="{19B8F6BF-5375-455C-9EA6-DF929625EA0E}">
        <p15:presenceInfo xmlns:p15="http://schemas.microsoft.com/office/powerpoint/2012/main" userId="ea1b93566fa1d1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99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88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8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9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3F7A-0311-4CB8-B4AA-EB0CB7631F5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BB0C55-0E32-420F-989C-64F448C62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6C21-98EF-4ECF-9253-4FC187E4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2" y="609600"/>
            <a:ext cx="9198852" cy="2186354"/>
          </a:xfrm>
        </p:spPr>
        <p:txBody>
          <a:bodyPr>
            <a:normAutofit/>
          </a:bodyPr>
          <a:lstStyle/>
          <a:p>
            <a:pPr algn="ctr"/>
            <a:r>
              <a:rPr lang="ro-MD" b="1" dirty="0"/>
              <a:t>Agenția Națională pentru Siguranța Alimentelor</a:t>
            </a:r>
            <a:br>
              <a:rPr lang="ro-MD" b="1" dirty="0"/>
            </a:br>
            <a:r>
              <a:rPr lang="ro-MD" b="1" dirty="0"/>
              <a:t>DTSA mun. Chișinău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5679D-0973-4282-9D68-9866FD7E8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673" y="3640014"/>
            <a:ext cx="9198852" cy="2866293"/>
          </a:xfrm>
        </p:spPr>
        <p:txBody>
          <a:bodyPr/>
          <a:lstStyle/>
          <a:p>
            <a:pPr marL="0" indent="0">
              <a:buNone/>
            </a:pPr>
            <a:r>
              <a:rPr lang="ro-MD" sz="4400" b="1" dirty="0"/>
              <a:t>Siguranța alimentară – </a:t>
            </a:r>
          </a:p>
          <a:p>
            <a:pPr marL="0" indent="0" algn="ctr">
              <a:buNone/>
            </a:pPr>
            <a:r>
              <a:rPr lang="ro-MD" sz="4400" b="1" dirty="0"/>
              <a:t>                      deziderat ANSA </a:t>
            </a:r>
          </a:p>
          <a:p>
            <a:pPr marL="0" indent="0" algn="ctr">
              <a:buNone/>
            </a:pPr>
            <a:endParaRPr lang="ro-MD" b="1" dirty="0"/>
          </a:p>
          <a:p>
            <a:pPr marL="0" indent="0" algn="ctr">
              <a:buNone/>
            </a:pPr>
            <a:endParaRPr lang="ro-MD" b="1" dirty="0"/>
          </a:p>
          <a:p>
            <a:pPr marL="0" indent="0" algn="ctr">
              <a:buNone/>
            </a:pPr>
            <a:r>
              <a:rPr lang="ro-MD" b="1" dirty="0"/>
              <a:t>31 ianuarie 2023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B9B8D-BDDB-4817-8160-27A15A87F7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57114" y="-9838"/>
            <a:ext cx="2834886" cy="237155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A2C721-8651-4A87-86F9-A0940F978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84820"/>
              </p:ext>
            </p:extLst>
          </p:nvPr>
        </p:nvGraphicFramePr>
        <p:xfrm>
          <a:off x="514228" y="6017357"/>
          <a:ext cx="779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Obiect shell arhivator" showAsIcon="1" r:id="rId4" imgW="779760" imgH="488520" progId="Package">
                  <p:embed/>
                </p:oleObj>
              </mc:Choice>
              <mc:Fallback>
                <p:oleObj name="Obiect shell arhivator" showAsIcon="1" r:id="rId4" imgW="779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228" y="6017357"/>
                        <a:ext cx="7794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52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EB63-DF8F-4769-B7F4-B775A7D5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858130"/>
          </a:xfrm>
        </p:spPr>
        <p:txBody>
          <a:bodyPr>
            <a:normAutofit/>
          </a:bodyPr>
          <a:lstStyle/>
          <a:p>
            <a:r>
              <a:rPr lang="ro-MD" dirty="0"/>
              <a:t>Aspecte verificate de ANSA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D05AA-D859-4A82-BC7A-13263E207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3890"/>
            <a:ext cx="10464278" cy="5268349"/>
          </a:xfrm>
        </p:spPr>
        <p:txBody>
          <a:bodyPr numCol="2">
            <a:normAutofit fontScale="92500" lnSpcReduction="20000"/>
          </a:bodyPr>
          <a:lstStyle/>
          <a:p>
            <a:r>
              <a:rPr lang="ro-MD" sz="3100" dirty="0"/>
              <a:t>Contracte cu furnizorii</a:t>
            </a:r>
          </a:p>
          <a:p>
            <a:r>
              <a:rPr lang="ro-MD" sz="3100" dirty="0"/>
              <a:t>Autorizație bloc sanitar </a:t>
            </a:r>
          </a:p>
          <a:p>
            <a:r>
              <a:rPr lang="ro-MD" sz="3100" dirty="0"/>
              <a:t>Ordin comisie de triere</a:t>
            </a:r>
          </a:p>
          <a:p>
            <a:r>
              <a:rPr lang="ro-MD" sz="3100" dirty="0"/>
              <a:t>Meniu–model</a:t>
            </a:r>
          </a:p>
          <a:p>
            <a:r>
              <a:rPr lang="ro-MD" sz="3100" dirty="0"/>
              <a:t>Meniu zilnic</a:t>
            </a:r>
          </a:p>
          <a:p>
            <a:r>
              <a:rPr lang="ro-MD" sz="3100" dirty="0"/>
              <a:t>Fișe tehnologice</a:t>
            </a:r>
          </a:p>
          <a:p>
            <a:r>
              <a:rPr lang="ro-MD" sz="3100" dirty="0"/>
              <a:t>Lista produse recomandate</a:t>
            </a:r>
          </a:p>
          <a:p>
            <a:r>
              <a:rPr lang="ro-MD" sz="3100" dirty="0"/>
              <a:t>Norme de consum</a:t>
            </a:r>
          </a:p>
          <a:p>
            <a:r>
              <a:rPr lang="ro-MD" sz="3100" dirty="0"/>
              <a:t>Termen de valabilitate produse</a:t>
            </a:r>
          </a:p>
          <a:p>
            <a:r>
              <a:rPr lang="ro-MD" sz="3100" dirty="0"/>
              <a:t>Condiții de păstrare produs</a:t>
            </a:r>
          </a:p>
          <a:p>
            <a:r>
              <a:rPr lang="ro-MD" sz="3100" dirty="0"/>
              <a:t>Acte de însoțire </a:t>
            </a:r>
          </a:p>
          <a:p>
            <a:r>
              <a:rPr lang="ro-MD" sz="3100" dirty="0"/>
              <a:t>Registru triaj</a:t>
            </a:r>
          </a:p>
          <a:p>
            <a:r>
              <a:rPr lang="ro-MD" sz="3100" dirty="0"/>
              <a:t>Plan profilaxie TIA </a:t>
            </a:r>
          </a:p>
          <a:p>
            <a:r>
              <a:rPr lang="ro-MD" sz="3100" dirty="0"/>
              <a:t>Contract DDD</a:t>
            </a:r>
          </a:p>
          <a:p>
            <a:r>
              <a:rPr lang="ro-MD" sz="3100" dirty="0"/>
              <a:t>Grafic igienizare</a:t>
            </a:r>
          </a:p>
          <a:p>
            <a:r>
              <a:rPr lang="ro-MD" sz="3100" dirty="0"/>
              <a:t>Fișe de post angajați</a:t>
            </a:r>
          </a:p>
          <a:p>
            <a:r>
              <a:rPr lang="ro-MD" sz="3100" dirty="0"/>
              <a:t>Control medical angajați</a:t>
            </a:r>
          </a:p>
          <a:p>
            <a:r>
              <a:rPr lang="ro-MD" sz="3100" dirty="0"/>
              <a:t>Instruire igienică angajați </a:t>
            </a:r>
          </a:p>
          <a:p>
            <a:r>
              <a:rPr lang="ro-MD" sz="3100" dirty="0"/>
              <a:t>Starea igienică incăperi</a:t>
            </a:r>
          </a:p>
          <a:p>
            <a:r>
              <a:rPr lang="ro-MD" sz="3100" dirty="0"/>
              <a:t>Calitatea apei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5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FC1C-12E3-454C-A64C-21DD400E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25305"/>
          </a:xfrm>
        </p:spPr>
        <p:txBody>
          <a:bodyPr>
            <a:normAutofit fontScale="90000"/>
          </a:bodyPr>
          <a:lstStyle/>
          <a:p>
            <a:pPr algn="ctr"/>
            <a:r>
              <a:rPr lang="ro-MD" dirty="0"/>
              <a:t>Diverse</a:t>
            </a:r>
            <a:br>
              <a:rPr lang="ro-MD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D556-A5F9-4DE4-84F6-A28CCB60D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74" y="1994067"/>
            <a:ext cx="5667855" cy="4254334"/>
          </a:xfrm>
        </p:spPr>
        <p:txBody>
          <a:bodyPr>
            <a:normAutofit/>
          </a:bodyPr>
          <a:lstStyle/>
          <a:p>
            <a:r>
              <a:rPr lang="ro-MD" dirty="0"/>
              <a:t>Plan de acțiuni ANSA – CONTROALE </a:t>
            </a:r>
          </a:p>
          <a:p>
            <a:r>
              <a:rPr lang="ro-MD" dirty="0"/>
              <a:t>Plan de monitorizare (PROBE)</a:t>
            </a:r>
          </a:p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r>
              <a:rPr lang="ro-MD" dirty="0"/>
              <a:t>Adresa: DMSA Chișinău str. Vasile Lupu, 48a</a:t>
            </a:r>
          </a:p>
          <a:p>
            <a:r>
              <a:rPr lang="ro-MD" dirty="0"/>
              <a:t>Contacte:</a:t>
            </a:r>
          </a:p>
          <a:p>
            <a:r>
              <a:rPr lang="ro-MD" dirty="0"/>
              <a:t>Tel. 0 (22) 12-31-18 </a:t>
            </a:r>
          </a:p>
          <a:p>
            <a:r>
              <a:rPr lang="ro-MD" dirty="0"/>
              <a:t>E-mail: dmsa.chisinau@ansa.gov.md</a:t>
            </a:r>
          </a:p>
          <a:p>
            <a:pPr algn="ctr"/>
            <a:r>
              <a:rPr lang="ro-MD" dirty="0"/>
              <a:t> </a:t>
            </a:r>
            <a:r>
              <a:rPr lang="ro-MD" sz="2800" b="1" dirty="0">
                <a:solidFill>
                  <a:srgbClr val="00B050"/>
                </a:solidFill>
              </a:rPr>
              <a:t>LINIA VERDE: 0 800 28 028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3D15C-146C-408D-BCAA-37374C77F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4529" y="1786596"/>
            <a:ext cx="3797617" cy="38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0323-94DE-49DD-A8CA-B4FFF9E2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88697" cy="740899"/>
          </a:xfrm>
        </p:spPr>
        <p:txBody>
          <a:bodyPr>
            <a:normAutofit/>
          </a:bodyPr>
          <a:lstStyle/>
          <a:p>
            <a:r>
              <a:rPr lang="ro-MD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Siguranța alimentară. Referințe legale</a:t>
            </a:r>
            <a:endParaRPr lang="en-US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B37A-5E3A-464E-8A18-45337D143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350497"/>
            <a:ext cx="8677681" cy="528945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o-MD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ro-MD" sz="3600" dirty="0"/>
              <a:t>Legea 306/2018 privind siguranța alimentară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MD" sz="3600" dirty="0"/>
              <a:t>Legea 279/2017 privind informarea consumatorului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MD" sz="3600" dirty="0"/>
              <a:t>Legea 231/2010 cu privire la comerșul intern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MD" sz="3600" dirty="0"/>
              <a:t>HG 1209/2007 cu privire la prestarea serviciilor de alimentație publică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o-MD" sz="3300" b="1" dirty="0">
                <a:solidFill>
                  <a:srgbClr val="FF0000"/>
                </a:solidFill>
              </a:rPr>
              <a:t>HG 722/2018 privind organizarea alimentației copiilor și elevilor de învățămînt general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0E225F-9D34-4CD5-9504-4025DD7536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0"/>
            <a:ext cx="2836985" cy="23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1432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21CE-D6FF-44D6-893F-7350DA70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16524"/>
            <a:ext cx="9653954" cy="1072662"/>
          </a:xfrm>
        </p:spPr>
        <p:txBody>
          <a:bodyPr>
            <a:normAutofit fontScale="90000"/>
          </a:bodyPr>
          <a:lstStyle/>
          <a:p>
            <a:r>
              <a:rPr lang="ro-MD" dirty="0">
                <a:solidFill>
                  <a:srgbClr val="002060"/>
                </a:solidFill>
                <a:latin typeface="Arial Black" panose="020B0A04020102020204" pitchFamily="34" charset="0"/>
              </a:rPr>
              <a:t>Alimentația  copiilor. Complex de măsuri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890F-3EBA-4991-A4CC-F1467DFB9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30924"/>
            <a:ext cx="10837333" cy="546881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ro-MD" dirty="0"/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Achiziționarea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Transportare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Recepție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Păstrare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Planificarea:Meniu-model</a:t>
            </a:r>
          </a:p>
          <a:p>
            <a:pPr>
              <a:buFont typeface="Wingdings" panose="05000000000000000000" pitchFamily="2" charset="2"/>
              <a:buChar char="q"/>
            </a:pPr>
            <a:endParaRPr lang="ro-MD" sz="4000" dirty="0"/>
          </a:p>
          <a:p>
            <a:pPr marL="0" indent="0">
              <a:buNone/>
            </a:pPr>
            <a:endParaRPr lang="ro-MD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Preparare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Servire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Controlul calității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Cerințe sanitare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MD" sz="4000" dirty="0"/>
              <a:t>Profilaxie TIA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076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5EAA-1247-4041-ADD0-D2783C67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44416"/>
          </a:xfrm>
        </p:spPr>
        <p:txBody>
          <a:bodyPr/>
          <a:lstStyle/>
          <a:p>
            <a:pPr algn="ctr"/>
            <a:r>
              <a:rPr lang="ro-MD" b="1" dirty="0"/>
              <a:t>I.  Achiziționarea produse: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7A4AF-18F9-4CDE-8D3D-599165BBE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432" y="1824821"/>
            <a:ext cx="4994030" cy="44763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MD" sz="4600" dirty="0"/>
              <a:t>Actori implicați:</a:t>
            </a:r>
          </a:p>
          <a:p>
            <a:pPr marL="0" indent="0">
              <a:buNone/>
            </a:pPr>
            <a:endParaRPr lang="ro-MD" sz="4600" dirty="0"/>
          </a:p>
          <a:p>
            <a:r>
              <a:rPr lang="ro-MD" sz="4600" dirty="0"/>
              <a:t>APL I</a:t>
            </a:r>
          </a:p>
          <a:p>
            <a:r>
              <a:rPr lang="ro-MD" sz="4600" dirty="0"/>
              <a:t>APL II</a:t>
            </a:r>
          </a:p>
          <a:p>
            <a:r>
              <a:rPr lang="ro-MD" sz="4600" dirty="0"/>
              <a:t>Instituții de învățămînt</a:t>
            </a:r>
          </a:p>
          <a:p>
            <a:pPr marL="0" indent="0">
              <a:buNone/>
            </a:pPr>
            <a:r>
              <a:rPr lang="ro-MD" sz="4600" dirty="0"/>
              <a:t>cu personalitate juridică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4FF0E-5FBE-4C5D-ACA5-E6221696E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2585" y="1824822"/>
            <a:ext cx="5782081" cy="46990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MD" sz="4600" dirty="0"/>
              <a:t>Etape:</a:t>
            </a:r>
          </a:p>
          <a:p>
            <a:pPr marL="0" indent="0">
              <a:buNone/>
            </a:pPr>
            <a:endParaRPr lang="ro-MD" sz="4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MD" sz="5100" dirty="0"/>
              <a:t>Elaborare Caiet de sarcini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sz="5100" dirty="0"/>
              <a:t>Organizare concurs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sz="5100" dirty="0"/>
              <a:t>Evaluare oferte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sz="5100" dirty="0"/>
              <a:t>Desemnare căștigător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sz="5100" dirty="0"/>
              <a:t>Încheiere contracte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MD" sz="5100" dirty="0"/>
              <a:t>Organizarea alimentației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C995-12F6-43D9-AEAF-E0C423D6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092"/>
          </a:xfrm>
        </p:spPr>
        <p:txBody>
          <a:bodyPr/>
          <a:lstStyle/>
          <a:p>
            <a:pPr algn="ctr"/>
            <a:r>
              <a:rPr lang="ro-MD" dirty="0"/>
              <a:t>Transportarea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120E-C13D-4C1F-AE49-834816E5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57" y="1941342"/>
            <a:ext cx="9395134" cy="4811150"/>
          </a:xfrm>
        </p:spPr>
        <p:txBody>
          <a:bodyPr>
            <a:normAutofit/>
          </a:bodyPr>
          <a:lstStyle/>
          <a:p>
            <a:r>
              <a:rPr lang="ro-MD" sz="3200" dirty="0"/>
              <a:t>Transport autorizat (ACT PERMISIV - autorizație sanitar veteinară)</a:t>
            </a:r>
          </a:p>
          <a:p>
            <a:r>
              <a:rPr lang="ro-MD" sz="3200" dirty="0"/>
              <a:t>Condiții de transportare (temperatura)</a:t>
            </a:r>
          </a:p>
          <a:p>
            <a:r>
              <a:rPr lang="ro-MD" sz="3200" dirty="0"/>
              <a:t>Personal ( echipat + carnet medical) </a:t>
            </a:r>
          </a:p>
          <a:p>
            <a:r>
              <a:rPr lang="ro-MD" sz="3200" dirty="0"/>
              <a:t>Produse  ce corespund cerințelor: </a:t>
            </a:r>
          </a:p>
          <a:p>
            <a:pPr marL="0" indent="0">
              <a:buNone/>
            </a:pPr>
            <a:r>
              <a:rPr lang="ro-MD" sz="3200" dirty="0"/>
              <a:t>			Etichete</a:t>
            </a:r>
          </a:p>
          <a:p>
            <a:pPr marL="0" indent="0">
              <a:buNone/>
            </a:pPr>
            <a:r>
              <a:rPr lang="ro-MD" sz="3200" dirty="0"/>
              <a:t>			Marcaj</a:t>
            </a:r>
          </a:p>
          <a:p>
            <a:pPr marL="0" indent="0">
              <a:buNone/>
            </a:pPr>
            <a:r>
              <a:rPr lang="ro-MD" sz="3200" dirty="0"/>
              <a:t>			Acte de însoțire</a:t>
            </a:r>
          </a:p>
          <a:p>
            <a:pPr marL="0" indent="0">
              <a:buNone/>
            </a:pPr>
            <a:endParaRPr lang="ro-MD" dirty="0"/>
          </a:p>
          <a:p>
            <a:pPr>
              <a:buFont typeface="Wingdings" panose="05000000000000000000" pitchFamily="2" charset="2"/>
              <a:buChar char="v"/>
            </a:pPr>
            <a:endParaRPr lang="ro-MD" dirty="0"/>
          </a:p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299667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553B-D21E-4A10-AF22-5FC0F968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635479" cy="656492"/>
          </a:xfrm>
        </p:spPr>
        <p:txBody>
          <a:bodyPr>
            <a:normAutofit/>
          </a:bodyPr>
          <a:lstStyle/>
          <a:p>
            <a:pPr algn="ctr"/>
            <a:r>
              <a:rPr lang="ro-MD" dirty="0"/>
              <a:t> RECEPȚIA PRODUSELOR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80F4-93A5-4E2B-B79A-E8886CA2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3341" y="1763736"/>
            <a:ext cx="3587262" cy="49272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MD" sz="2800" b="1" dirty="0">
                <a:solidFill>
                  <a:srgbClr val="FF0000"/>
                </a:solidFill>
              </a:rPr>
              <a:t>COMISIA DE TRIERE</a:t>
            </a:r>
          </a:p>
          <a:p>
            <a:pPr marL="0" indent="0" algn="ctr">
              <a:buNone/>
            </a:pPr>
            <a:r>
              <a:rPr lang="ro-MD" sz="2800" b="1" dirty="0">
                <a:solidFill>
                  <a:srgbClr val="FF0000"/>
                </a:solidFill>
              </a:rPr>
              <a:t>= </a:t>
            </a:r>
          </a:p>
          <a:p>
            <a:pPr marL="0" indent="0" algn="ctr">
              <a:buNone/>
            </a:pPr>
            <a:r>
              <a:rPr lang="ro-MD" sz="2800" b="1" dirty="0">
                <a:solidFill>
                  <a:srgbClr val="FF0000"/>
                </a:solidFill>
              </a:rPr>
              <a:t>DIRECTOR</a:t>
            </a:r>
          </a:p>
          <a:p>
            <a:pPr marL="0" indent="0" algn="ctr">
              <a:buNone/>
            </a:pPr>
            <a:r>
              <a:rPr lang="ro-MD" sz="2800" b="1" dirty="0">
                <a:solidFill>
                  <a:srgbClr val="FF0000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ro-MD" sz="2800" b="1" dirty="0">
                <a:solidFill>
                  <a:srgbClr val="FF0000"/>
                </a:solidFill>
              </a:rPr>
              <a:t>LUCRATOR MEDICAL</a:t>
            </a:r>
          </a:p>
          <a:p>
            <a:pPr marL="0" indent="0" algn="ctr">
              <a:buNone/>
            </a:pPr>
            <a:r>
              <a:rPr lang="ro-MD" sz="2800" b="1" dirty="0">
                <a:solidFill>
                  <a:srgbClr val="FF0000"/>
                </a:solidFill>
              </a:rPr>
              <a:t>+</a:t>
            </a:r>
          </a:p>
          <a:p>
            <a:pPr marL="0" indent="0" algn="ctr">
              <a:buNone/>
            </a:pPr>
            <a:r>
              <a:rPr lang="ro-MD" sz="2800" b="1" dirty="0">
                <a:solidFill>
                  <a:srgbClr val="FF0000"/>
                </a:solidFill>
              </a:rPr>
              <a:t>BUCĂTAR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		</a:t>
            </a:r>
          </a:p>
          <a:p>
            <a:pPr marL="0" indent="0">
              <a:buNone/>
            </a:pPr>
            <a:r>
              <a:rPr lang="ro" sz="2800" dirty="0">
                <a:solidFill>
                  <a:srgbClr val="FF0000"/>
                </a:solidFill>
              </a:rPr>
              <a:t>							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A9BE50-CBB0-4A41-89A6-4258EC0B7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828" y="1266092"/>
            <a:ext cx="6921303" cy="5922499"/>
          </a:xfrm>
        </p:spPr>
        <p:txBody>
          <a:bodyPr>
            <a:noAutofit/>
          </a:bodyPr>
          <a:lstStyle/>
          <a:p>
            <a:r>
              <a:rPr lang="ro-MD" sz="2800" dirty="0"/>
              <a:t>Verificarea stării intacte a produselor</a:t>
            </a:r>
          </a:p>
          <a:p>
            <a:r>
              <a:rPr lang="ro-MD" sz="2800" dirty="0"/>
              <a:t>Intocmirea Registrului</a:t>
            </a:r>
          </a:p>
          <a:p>
            <a:r>
              <a:rPr lang="ro-MD" sz="2800" dirty="0"/>
              <a:t>Monitorizează asortiment</a:t>
            </a:r>
          </a:p>
          <a:p>
            <a:r>
              <a:rPr lang="ro-MD" sz="2800" dirty="0"/>
              <a:t>Monitorizează norme de consum</a:t>
            </a:r>
          </a:p>
          <a:p>
            <a:r>
              <a:rPr lang="ro-MD" sz="2800" dirty="0"/>
              <a:t>Verifică calitatea bucatelor (organoleptic)</a:t>
            </a:r>
          </a:p>
          <a:p>
            <a:r>
              <a:rPr lang="ro-MD" sz="2800" dirty="0"/>
              <a:t>Colectează probele diurne</a:t>
            </a:r>
          </a:p>
          <a:p>
            <a:r>
              <a:rPr lang="ro-MD" sz="2800" dirty="0"/>
              <a:t>Intocmire Act de constatatre (in caz de returnare produse)</a:t>
            </a:r>
          </a:p>
          <a:p>
            <a:r>
              <a:rPr lang="ro-MD" sz="2800" dirty="0"/>
              <a:t>Sesizează ANSA</a:t>
            </a:r>
          </a:p>
        </p:txBody>
      </p:sp>
    </p:spTree>
    <p:extLst>
      <p:ext uri="{BB962C8B-B14F-4D97-AF65-F5344CB8AC3E}">
        <p14:creationId xmlns:p14="http://schemas.microsoft.com/office/powerpoint/2010/main" val="350335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A971-B0AD-4E93-B4BF-C98FA2C4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21412" cy="811237"/>
          </a:xfrm>
        </p:spPr>
        <p:txBody>
          <a:bodyPr/>
          <a:lstStyle/>
          <a:p>
            <a:r>
              <a:rPr lang="ro-MD" b="1" dirty="0"/>
              <a:t>Activitatea comisiei de triere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D9BDC-DABC-47E6-883E-EA49D78B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776" y="1420837"/>
            <a:ext cx="5542670" cy="51065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REGISTRU DE PREDARE-PRIMIRE A PRODUSELOR ALIMENTARE</a:t>
            </a:r>
            <a:endParaRPr lang="ro" sz="2800" b="1" dirty="0"/>
          </a:p>
          <a:p>
            <a:r>
              <a:rPr lang="en-US" sz="2800" dirty="0"/>
              <a:t>Data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ora</a:t>
            </a:r>
            <a:r>
              <a:rPr lang="en-US" sz="2800" dirty="0"/>
              <a:t>  </a:t>
            </a:r>
            <a:r>
              <a:rPr lang="en-US" sz="2800" dirty="0" err="1"/>
              <a:t>recepţionării</a:t>
            </a:r>
            <a:r>
              <a:rPr lang="en-US" sz="2800" dirty="0"/>
              <a:t> </a:t>
            </a:r>
            <a:r>
              <a:rPr lang="en-US" sz="2800" dirty="0" err="1"/>
              <a:t>produsului</a:t>
            </a:r>
            <a:endParaRPr lang="ro-MD" sz="2800" dirty="0"/>
          </a:p>
          <a:p>
            <a:r>
              <a:rPr lang="en-US" sz="2800" dirty="0" err="1"/>
              <a:t>Calitatea</a:t>
            </a:r>
            <a:r>
              <a:rPr lang="en-US" sz="2800" dirty="0"/>
              <a:t> </a:t>
            </a:r>
            <a:r>
              <a:rPr lang="en-US" sz="2800" dirty="0" err="1"/>
              <a:t>produsului</a:t>
            </a:r>
            <a:r>
              <a:rPr lang="en-US" sz="2800" dirty="0"/>
              <a:t> </a:t>
            </a:r>
            <a:r>
              <a:rPr lang="en-US" sz="2800" dirty="0" err="1"/>
              <a:t>după</a:t>
            </a:r>
            <a:r>
              <a:rPr lang="en-US" sz="2800" dirty="0"/>
              <a:t> </a:t>
            </a:r>
            <a:r>
              <a:rPr lang="en-US" sz="2800" dirty="0" err="1"/>
              <a:t>indicatorii</a:t>
            </a:r>
            <a:r>
              <a:rPr lang="en-US" sz="2800" dirty="0"/>
              <a:t> </a:t>
            </a:r>
            <a:r>
              <a:rPr lang="en-US" sz="2800" dirty="0" err="1"/>
              <a:t>organoleptici</a:t>
            </a:r>
            <a:r>
              <a:rPr lang="en-US" sz="2800" dirty="0"/>
              <a:t> (</a:t>
            </a:r>
            <a:r>
              <a:rPr lang="en-US" sz="2800" dirty="0" err="1"/>
              <a:t>miros</a:t>
            </a:r>
            <a:r>
              <a:rPr lang="en-US" sz="2800" dirty="0"/>
              <a:t>, </a:t>
            </a:r>
            <a:r>
              <a:rPr lang="en-US" sz="2800" dirty="0" err="1"/>
              <a:t>culoare</a:t>
            </a:r>
            <a:r>
              <a:rPr lang="en-US" sz="2800" dirty="0"/>
              <a:t>, </a:t>
            </a:r>
            <a:r>
              <a:rPr lang="en-US" sz="2800" dirty="0" err="1"/>
              <a:t>consistenţă</a:t>
            </a:r>
            <a:r>
              <a:rPr lang="en-US" sz="2800" dirty="0"/>
              <a:t>)	</a:t>
            </a:r>
            <a:endParaRPr lang="ro-MD" sz="2800" dirty="0"/>
          </a:p>
          <a:p>
            <a:r>
              <a:rPr lang="en-US" sz="2800" dirty="0" err="1"/>
              <a:t>Prezenţa</a:t>
            </a:r>
            <a:r>
              <a:rPr lang="en-US" sz="2800" dirty="0"/>
              <a:t> </a:t>
            </a:r>
            <a:r>
              <a:rPr lang="en-US" sz="2800" dirty="0" err="1"/>
              <a:t>actelor</a:t>
            </a:r>
            <a:r>
              <a:rPr lang="en-US" sz="2800" dirty="0"/>
              <a:t> de </a:t>
            </a:r>
            <a:r>
              <a:rPr lang="en-US" sz="2800" dirty="0" err="1"/>
              <a:t>însoţire</a:t>
            </a:r>
            <a:r>
              <a:rPr lang="en-US" sz="2800" dirty="0"/>
              <a:t> a </a:t>
            </a:r>
            <a:r>
              <a:rPr lang="en-US" sz="2800" dirty="0" err="1"/>
              <a:t>produsului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corespunderea</a:t>
            </a:r>
            <a:r>
              <a:rPr lang="en-US" sz="2800" dirty="0"/>
              <a:t> </a:t>
            </a:r>
            <a:r>
              <a:rPr lang="en-US" sz="2800" dirty="0" err="1"/>
              <a:t>acestora</a:t>
            </a:r>
            <a:r>
              <a:rPr lang="en-US" sz="2800" dirty="0"/>
              <a:t> cu </a:t>
            </a:r>
            <a:r>
              <a:rPr lang="en-US" sz="2800" dirty="0" err="1"/>
              <a:t>marfa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endParaRPr lang="ro-MD" sz="2800" dirty="0"/>
          </a:p>
          <a:p>
            <a:r>
              <a:rPr lang="ro-MD" sz="2800" dirty="0"/>
              <a:t>ter</a:t>
            </a:r>
            <a:r>
              <a:rPr lang="en-US" sz="2800" dirty="0" err="1"/>
              <a:t>ermenele</a:t>
            </a:r>
            <a:r>
              <a:rPr lang="en-US" sz="2800" dirty="0"/>
              <a:t> de </a:t>
            </a:r>
            <a:r>
              <a:rPr lang="en-US" sz="2800" dirty="0" err="1"/>
              <a:t>valabilitate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1) </a:t>
            </a:r>
            <a:r>
              <a:rPr lang="en-US" sz="2800" dirty="0" err="1"/>
              <a:t>certificat</a:t>
            </a:r>
            <a:r>
              <a:rPr lang="en-US" sz="2800" dirty="0"/>
              <a:t> </a:t>
            </a:r>
            <a:r>
              <a:rPr lang="en-US" sz="2800" dirty="0" err="1"/>
              <a:t>sanitar-veterinar</a:t>
            </a:r>
            <a:r>
              <a:rPr lang="en-US" sz="2800" dirty="0"/>
              <a:t>; </a:t>
            </a:r>
          </a:p>
          <a:p>
            <a:pPr marL="0" indent="0">
              <a:buNone/>
            </a:pPr>
            <a:r>
              <a:rPr lang="en-US" sz="2800" dirty="0"/>
              <a:t>2) </a:t>
            </a:r>
            <a:r>
              <a:rPr lang="en-US" sz="2800" dirty="0" err="1"/>
              <a:t>certificat</a:t>
            </a:r>
            <a:r>
              <a:rPr lang="en-US" sz="2800" dirty="0"/>
              <a:t> de </a:t>
            </a:r>
            <a:r>
              <a:rPr lang="en-US" sz="2800" dirty="0" err="1"/>
              <a:t>calitate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dirty="0"/>
              <a:t>3) </a:t>
            </a:r>
            <a:r>
              <a:rPr lang="en-US" sz="2800" dirty="0" err="1"/>
              <a:t>certificat</a:t>
            </a:r>
            <a:r>
              <a:rPr lang="en-US" sz="2800" dirty="0"/>
              <a:t> de </a:t>
            </a:r>
            <a:r>
              <a:rPr lang="en-US" sz="2800" dirty="0" err="1"/>
              <a:t>inofensivitate</a:t>
            </a:r>
            <a:r>
              <a:rPr lang="en-US" sz="2800" dirty="0"/>
              <a:t>; </a:t>
            </a:r>
            <a:endParaRPr lang="ro-MD" sz="2800" dirty="0"/>
          </a:p>
          <a:p>
            <a:pPr marL="0" indent="0">
              <a:buNone/>
            </a:pPr>
            <a:r>
              <a:rPr lang="ro-MD" sz="2800" dirty="0"/>
              <a:t>4</a:t>
            </a:r>
            <a:r>
              <a:rPr lang="en-US" sz="2800" dirty="0"/>
              <a:t>) </a:t>
            </a:r>
            <a:r>
              <a:rPr lang="en-US" sz="2800" dirty="0" err="1"/>
              <a:t>factură</a:t>
            </a:r>
            <a:r>
              <a:rPr lang="en-US" sz="2800" dirty="0"/>
              <a:t> </a:t>
            </a:r>
            <a:r>
              <a:rPr lang="en-US" sz="2800" dirty="0" err="1"/>
              <a:t>fiscală</a:t>
            </a:r>
            <a:r>
              <a:rPr lang="en-US" sz="2800" dirty="0"/>
              <a:t>	 </a:t>
            </a:r>
            <a:endParaRPr lang="ro-MD" sz="2800" dirty="0"/>
          </a:p>
          <a:p>
            <a:r>
              <a:rPr lang="ro-MD" sz="2800" dirty="0"/>
              <a:t>N</a:t>
            </a:r>
            <a:r>
              <a:rPr lang="it-IT" sz="2800" dirty="0"/>
              <a:t>ume, prenume persoan</a:t>
            </a:r>
            <a:r>
              <a:rPr lang="ro-MD" sz="2800" dirty="0"/>
              <a:t>a care a recepționat</a:t>
            </a:r>
            <a:r>
              <a:rPr lang="en-US" sz="2800" dirty="0"/>
              <a:t>				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26A79-40D4-4453-AEE5-41A284964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948" y="1589648"/>
            <a:ext cx="5108657" cy="34747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MD" sz="3200" b="1" dirty="0"/>
              <a:t>Probele diurne:</a:t>
            </a:r>
          </a:p>
          <a:p>
            <a:r>
              <a:rPr lang="ro-MD" sz="3200" dirty="0"/>
              <a:t>Se colectează nu mai puțin de 150 gr.  de produs conform meniului</a:t>
            </a:r>
          </a:p>
          <a:p>
            <a:r>
              <a:rPr lang="ro-MD" sz="3200" dirty="0"/>
              <a:t>Se  păstează: 72 ore</a:t>
            </a:r>
          </a:p>
          <a:p>
            <a:pPr marL="0" indent="0">
              <a:buNone/>
            </a:pPr>
            <a:r>
              <a:rPr lang="ro-MD" sz="3200" dirty="0"/>
              <a:t>     temperatura: +1+4 </a:t>
            </a:r>
            <a:r>
              <a:rPr lang="en-US" sz="3200" dirty="0"/>
              <a:t>°C</a:t>
            </a:r>
            <a:endParaRPr lang="ro-MD" sz="3200" dirty="0"/>
          </a:p>
          <a:p>
            <a:pPr marL="0" indent="0">
              <a:buNone/>
            </a:pPr>
            <a:r>
              <a:rPr lang="ro-MD" sz="3200" dirty="0"/>
              <a:t>	 recipiente sterile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4BEB-F3EC-4C74-BB66-1FD81B66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9489"/>
            <a:ext cx="8596668" cy="731520"/>
          </a:xfrm>
        </p:spPr>
        <p:txBody>
          <a:bodyPr/>
          <a:lstStyle/>
          <a:p>
            <a:r>
              <a:rPr lang="ro-MD" dirty="0"/>
              <a:t>Primul intrat – primul ieșit sistemul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B1F9-7F5E-4FCE-A1C7-ECEBE5B7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1009"/>
            <a:ext cx="10731564" cy="5816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La </a:t>
            </a:r>
            <a:r>
              <a:rPr lang="en-US" sz="2400" b="1" dirty="0" err="1"/>
              <a:t>depozit</a:t>
            </a:r>
            <a:r>
              <a:rPr lang="en-US" sz="2400" b="1" dirty="0"/>
              <a:t> se </a:t>
            </a:r>
            <a:r>
              <a:rPr lang="en-US" sz="2400" b="1" dirty="0" err="1"/>
              <a:t>recepționează</a:t>
            </a:r>
            <a:r>
              <a:rPr lang="en-US" sz="2400" b="1" dirty="0"/>
              <a:t>: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produse</a:t>
            </a:r>
            <a:r>
              <a:rPr lang="en-US" sz="2400" b="1" dirty="0"/>
              <a:t> de </a:t>
            </a:r>
            <a:r>
              <a:rPr lang="en-US" sz="2400" b="1" dirty="0" err="1"/>
              <a:t>băcănie</a:t>
            </a:r>
            <a:r>
              <a:rPr lang="en-US" sz="2400" b="1" dirty="0"/>
              <a:t> – cu </a:t>
            </a:r>
            <a:r>
              <a:rPr lang="en-US" sz="2400" b="1" dirty="0" err="1"/>
              <a:t>termen</a:t>
            </a:r>
            <a:r>
              <a:rPr lang="en-US" sz="2400" b="1" dirty="0"/>
              <a:t> de </a:t>
            </a:r>
            <a:r>
              <a:rPr lang="en-US" sz="2400" b="1" dirty="0" err="1"/>
              <a:t>consum</a:t>
            </a:r>
            <a:r>
              <a:rPr lang="en-US" sz="2400" b="1" dirty="0"/>
              <a:t> de </a:t>
            </a:r>
            <a:r>
              <a:rPr lang="en-US" sz="2400" b="1" dirty="0" err="1"/>
              <a:t>pînă</a:t>
            </a:r>
            <a:r>
              <a:rPr lang="en-US" sz="2400" b="1" dirty="0"/>
              <a:t> la 1 </a:t>
            </a:r>
            <a:r>
              <a:rPr lang="en-US" sz="2400" b="1" dirty="0" err="1"/>
              <a:t>lună</a:t>
            </a:r>
            <a:r>
              <a:rPr lang="en-US" sz="2400" b="1" dirty="0"/>
              <a:t>;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fructe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legume – cu </a:t>
            </a:r>
            <a:r>
              <a:rPr lang="en-US" sz="2400" b="1" dirty="0" err="1"/>
              <a:t>termen</a:t>
            </a:r>
            <a:r>
              <a:rPr lang="en-US" sz="2400" b="1" dirty="0"/>
              <a:t> de </a:t>
            </a:r>
            <a:r>
              <a:rPr lang="en-US" sz="2400" b="1" dirty="0" err="1"/>
              <a:t>consum</a:t>
            </a:r>
            <a:r>
              <a:rPr lang="en-US" sz="2400" b="1" dirty="0"/>
              <a:t> de 7 </a:t>
            </a:r>
            <a:r>
              <a:rPr lang="en-US" sz="2400" b="1" dirty="0" err="1"/>
              <a:t>zile</a:t>
            </a:r>
            <a:r>
              <a:rPr lang="en-US" sz="2400" b="1" dirty="0"/>
              <a:t> </a:t>
            </a:r>
            <a:r>
              <a:rPr lang="en-US" sz="2400" b="1" dirty="0" err="1"/>
              <a:t>calendaristice</a:t>
            </a:r>
            <a:r>
              <a:rPr lang="en-US" sz="2400" b="1" dirty="0"/>
              <a:t>,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fructele</a:t>
            </a:r>
            <a:r>
              <a:rPr lang="en-US" sz="2400" b="1" dirty="0"/>
              <a:t> </a:t>
            </a:r>
            <a:r>
              <a:rPr lang="en-US" sz="2400" b="1" dirty="0" err="1"/>
              <a:t>ușor</a:t>
            </a:r>
            <a:r>
              <a:rPr lang="en-US" sz="2400" b="1" dirty="0"/>
              <a:t> </a:t>
            </a:r>
            <a:r>
              <a:rPr lang="en-US" sz="2400" b="1" dirty="0" err="1"/>
              <a:t>alterabil</a:t>
            </a:r>
            <a:r>
              <a:rPr lang="ro-MD" sz="2400" b="1" dirty="0"/>
              <a:t> </a:t>
            </a:r>
            <a:r>
              <a:rPr lang="en-US" sz="2400" b="1" dirty="0"/>
              <a:t> cu </a:t>
            </a:r>
            <a:r>
              <a:rPr lang="en-US" sz="2400" b="1" dirty="0" err="1"/>
              <a:t>termen</a:t>
            </a:r>
            <a:r>
              <a:rPr lang="en-US" sz="2400" b="1" dirty="0"/>
              <a:t> de </a:t>
            </a:r>
            <a:r>
              <a:rPr lang="en-US" sz="2400" b="1" dirty="0" err="1"/>
              <a:t>consum</a:t>
            </a:r>
            <a:r>
              <a:rPr lang="en-US" sz="2400" b="1" dirty="0"/>
              <a:t> de 2 </a:t>
            </a:r>
            <a:r>
              <a:rPr lang="en-US" sz="2400" b="1" dirty="0" err="1"/>
              <a:t>zile</a:t>
            </a:r>
            <a:r>
              <a:rPr lang="en-US" sz="2400" b="1" dirty="0"/>
              <a:t> </a:t>
            </a:r>
            <a:r>
              <a:rPr lang="en-US" sz="2400" b="1" dirty="0" err="1"/>
              <a:t>calendaristice</a:t>
            </a:r>
            <a:r>
              <a:rPr lang="en-US" sz="2400" b="1" dirty="0"/>
              <a:t>;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produse</a:t>
            </a:r>
            <a:r>
              <a:rPr lang="en-US" sz="2400" b="1" dirty="0"/>
              <a:t> de </a:t>
            </a:r>
            <a:r>
              <a:rPr lang="en-US" sz="2400" b="1" dirty="0" err="1"/>
              <a:t>panificație</a:t>
            </a:r>
            <a:r>
              <a:rPr lang="ro-MD" sz="2400" b="1" dirty="0"/>
              <a:t> - </a:t>
            </a:r>
            <a:r>
              <a:rPr lang="en-US" sz="2400" b="1" dirty="0"/>
              <a:t>1-2 </a:t>
            </a:r>
            <a:r>
              <a:rPr lang="en-US" sz="2400" b="1" dirty="0" err="1"/>
              <a:t>săptămîni</a:t>
            </a:r>
            <a:r>
              <a:rPr lang="en-US" sz="2400" b="1" dirty="0"/>
              <a:t>;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peștele</a:t>
            </a:r>
            <a:r>
              <a:rPr lang="en-US" sz="2400" b="1" dirty="0"/>
              <a:t> </a:t>
            </a:r>
            <a:r>
              <a:rPr lang="en-US" sz="2400" b="1" dirty="0" err="1"/>
              <a:t>congelat</a:t>
            </a:r>
            <a:r>
              <a:rPr lang="en-US" sz="2400" b="1" dirty="0"/>
              <a:t> – cu </a:t>
            </a:r>
            <a:r>
              <a:rPr lang="en-US" sz="2400" b="1" dirty="0" err="1"/>
              <a:t>termen</a:t>
            </a:r>
            <a:r>
              <a:rPr lang="en-US" sz="2400" b="1" dirty="0"/>
              <a:t> de </a:t>
            </a:r>
            <a:r>
              <a:rPr lang="en-US" sz="2400" b="1" dirty="0" err="1"/>
              <a:t>consum</a:t>
            </a:r>
            <a:r>
              <a:rPr lang="en-US" sz="2400" b="1" dirty="0"/>
              <a:t> de 2 </a:t>
            </a:r>
            <a:r>
              <a:rPr lang="en-US" sz="2400" b="1" dirty="0" err="1"/>
              <a:t>zile</a:t>
            </a:r>
            <a:r>
              <a:rPr lang="en-US" sz="2400" b="1" dirty="0"/>
              <a:t> </a:t>
            </a:r>
            <a:r>
              <a:rPr lang="en-US" sz="2400" b="1" dirty="0" err="1"/>
              <a:t>calendaristice</a:t>
            </a:r>
            <a:r>
              <a:rPr lang="en-US" sz="2400" b="1" dirty="0"/>
              <a:t>,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carnea</a:t>
            </a:r>
            <a:r>
              <a:rPr lang="en-US" sz="2400" b="1" dirty="0"/>
              <a:t> </a:t>
            </a:r>
            <a:r>
              <a:rPr lang="en-US" sz="2400" b="1" dirty="0" err="1"/>
              <a:t>refrigerată</a:t>
            </a:r>
            <a:r>
              <a:rPr lang="en-US" sz="2400" b="1" dirty="0"/>
              <a:t> – cu </a:t>
            </a:r>
            <a:r>
              <a:rPr lang="en-US" sz="2400" b="1" dirty="0" err="1"/>
              <a:t>termen</a:t>
            </a:r>
            <a:r>
              <a:rPr lang="en-US" sz="2400" b="1" dirty="0"/>
              <a:t> de </a:t>
            </a:r>
            <a:r>
              <a:rPr lang="en-US" sz="2400" b="1" dirty="0" err="1"/>
              <a:t>consum</a:t>
            </a:r>
            <a:r>
              <a:rPr lang="en-US" sz="2400" b="1" dirty="0"/>
              <a:t> </a:t>
            </a:r>
            <a:r>
              <a:rPr lang="en-US" sz="2400" b="1" dirty="0" err="1"/>
              <a:t>zilnic</a:t>
            </a:r>
            <a:r>
              <a:rPr lang="en-US" sz="2400" b="1" dirty="0"/>
              <a:t>;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produse</a:t>
            </a:r>
            <a:r>
              <a:rPr lang="en-US" sz="2400" b="1" dirty="0"/>
              <a:t> lactate</a:t>
            </a:r>
            <a:r>
              <a:rPr lang="ro-MD" sz="2400" b="1" dirty="0"/>
              <a:t>- </a:t>
            </a:r>
            <a:r>
              <a:rPr lang="en-US" sz="2400" b="1" dirty="0"/>
              <a:t> cu </a:t>
            </a:r>
            <a:r>
              <a:rPr lang="en-US" sz="2400" b="1" dirty="0" err="1"/>
              <a:t>termen</a:t>
            </a:r>
            <a:r>
              <a:rPr lang="en-US" sz="2400" b="1" dirty="0"/>
              <a:t> de </a:t>
            </a:r>
            <a:r>
              <a:rPr lang="en-US" sz="2400" b="1" dirty="0" err="1"/>
              <a:t>consum</a:t>
            </a:r>
            <a:r>
              <a:rPr lang="en-US" sz="2400" b="1" dirty="0"/>
              <a:t> </a:t>
            </a:r>
            <a:r>
              <a:rPr lang="en-US" sz="2400" b="1" dirty="0" err="1"/>
              <a:t>zilnic</a:t>
            </a:r>
            <a:r>
              <a:rPr lang="en-US" sz="2400" b="1" dirty="0"/>
              <a:t>;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ouă</a:t>
            </a:r>
            <a:r>
              <a:rPr lang="en-US" sz="2400" b="1" dirty="0"/>
              <a:t> </a:t>
            </a:r>
            <a:r>
              <a:rPr lang="en-US" sz="2400" b="1" dirty="0" err="1"/>
              <a:t>dietetice</a:t>
            </a:r>
            <a:r>
              <a:rPr lang="en-US" sz="2400" b="1" dirty="0"/>
              <a:t>, </a:t>
            </a:r>
            <a:r>
              <a:rPr lang="en-US" sz="2400" b="1" dirty="0" err="1"/>
              <a:t>brînză</a:t>
            </a:r>
            <a:r>
              <a:rPr lang="en-US" sz="2400" b="1" dirty="0"/>
              <a:t> cu </a:t>
            </a:r>
            <a:r>
              <a:rPr lang="en-US" sz="2400" b="1" dirty="0" err="1"/>
              <a:t>cheag</a:t>
            </a:r>
            <a:r>
              <a:rPr lang="en-US" sz="2400" b="1" dirty="0"/>
              <a:t> tare/</a:t>
            </a:r>
            <a:r>
              <a:rPr lang="en-US" sz="2400" b="1" dirty="0" err="1"/>
              <a:t>cașcaval</a:t>
            </a:r>
            <a:r>
              <a:rPr lang="en-US" sz="2400" b="1" dirty="0"/>
              <a:t>, </a:t>
            </a:r>
            <a:r>
              <a:rPr lang="en-US" sz="2400" b="1" dirty="0" err="1"/>
              <a:t>unt</a:t>
            </a:r>
            <a:r>
              <a:rPr lang="en-US" sz="2400" b="1" dirty="0"/>
              <a:t> </a:t>
            </a:r>
            <a:r>
              <a:rPr lang="ro-MD" sz="2400" b="1" dirty="0"/>
              <a:t>- </a:t>
            </a:r>
            <a:r>
              <a:rPr lang="en-US" sz="2400" b="1" dirty="0"/>
              <a:t> 7 </a:t>
            </a:r>
            <a:r>
              <a:rPr lang="en-US" sz="2400" b="1" dirty="0" err="1"/>
              <a:t>zile</a:t>
            </a:r>
            <a:r>
              <a:rPr lang="en-US" sz="2400" b="1" dirty="0"/>
              <a:t> </a:t>
            </a:r>
            <a:r>
              <a:rPr lang="en-US" sz="2400" b="1" dirty="0" err="1"/>
              <a:t>calendaristice</a:t>
            </a:r>
            <a:r>
              <a:rPr lang="en-US" sz="2400" b="1" dirty="0"/>
              <a:t>; </a:t>
            </a:r>
            <a:endParaRPr lang="ro-MD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pîinea</a:t>
            </a:r>
            <a:r>
              <a:rPr lang="en-US" sz="2400" b="1" dirty="0"/>
              <a:t>, </a:t>
            </a:r>
            <a:r>
              <a:rPr lang="en-US" sz="2400" b="1" dirty="0" err="1"/>
              <a:t>franzela</a:t>
            </a:r>
            <a:r>
              <a:rPr lang="en-US" sz="2400" b="1" dirty="0"/>
              <a:t> – cu </a:t>
            </a:r>
            <a:r>
              <a:rPr lang="en-US" sz="2400" b="1" dirty="0" err="1"/>
              <a:t>termen</a:t>
            </a:r>
            <a:r>
              <a:rPr lang="en-US" sz="2400" b="1" dirty="0"/>
              <a:t> de </a:t>
            </a:r>
            <a:r>
              <a:rPr lang="en-US" sz="2400" b="1" dirty="0" err="1"/>
              <a:t>consum</a:t>
            </a:r>
            <a:r>
              <a:rPr lang="en-US" sz="2400" b="1" dirty="0"/>
              <a:t> </a:t>
            </a:r>
            <a:r>
              <a:rPr lang="en-US" sz="2400" b="1" dirty="0" err="1"/>
              <a:t>zilnic</a:t>
            </a:r>
            <a:r>
              <a:rPr lang="en-US" sz="2400" b="1" dirty="0"/>
              <a:t>; </a:t>
            </a:r>
            <a:endParaRPr lang="ro-MD" sz="2400" b="1" dirty="0"/>
          </a:p>
        </p:txBody>
      </p:sp>
    </p:spTree>
    <p:extLst>
      <p:ext uri="{BB962C8B-B14F-4D97-AF65-F5344CB8AC3E}">
        <p14:creationId xmlns:p14="http://schemas.microsoft.com/office/powerpoint/2010/main" val="110433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5596-9EF6-4848-9350-4D56A3EA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049"/>
          </a:xfrm>
        </p:spPr>
        <p:txBody>
          <a:bodyPr>
            <a:normAutofit/>
          </a:bodyPr>
          <a:lstStyle/>
          <a:p>
            <a:r>
              <a:rPr lang="ro-MD" sz="4000" b="1" dirty="0"/>
              <a:t>Ești ceea ce mănânci !!!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0B610-0E1C-4C20-B83F-D6FBCBBB5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293034"/>
            <a:ext cx="6079778" cy="3748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MD" sz="2800" dirty="0"/>
              <a:t>MENIU MODEL – coordonat cu ANSP</a:t>
            </a:r>
          </a:p>
          <a:p>
            <a:pPr marL="0" indent="0">
              <a:buNone/>
            </a:pPr>
            <a:r>
              <a:rPr lang="ro-MD" sz="2800" dirty="0"/>
              <a:t>(în caz că lipsește un produs se substituie cu un alt produs cu aceiași valoare calorică)</a:t>
            </a:r>
          </a:p>
          <a:p>
            <a:pPr marL="0" indent="0">
              <a:buNone/>
            </a:pPr>
            <a:r>
              <a:rPr lang="ro-MD" sz="2800" dirty="0"/>
              <a:t>Meniul zilnic</a:t>
            </a:r>
          </a:p>
          <a:p>
            <a:pPr marL="0" indent="0">
              <a:buNone/>
            </a:pPr>
            <a:r>
              <a:rPr lang="ro-MD" sz="2800" dirty="0"/>
              <a:t>Fișe tehnologice</a:t>
            </a:r>
          </a:p>
          <a:p>
            <a:pPr marL="0" indent="0">
              <a:buNone/>
            </a:pPr>
            <a:r>
              <a:rPr lang="ro-MD" sz="2800" dirty="0"/>
              <a:t> </a:t>
            </a:r>
            <a:endParaRPr lang="en-US" sz="2800" dirty="0"/>
          </a:p>
        </p:txBody>
      </p:sp>
      <p:pic>
        <p:nvPicPr>
          <p:cNvPr id="1026" name="Picture 2" descr="Ziua Mondială a Siguranței Alimentare este marcată și în Republica Moldova  | Agenţia Naţională pentru Siguranţa Alimentelor">
            <a:extLst>
              <a:ext uri="{FF2B5EF4-FFF2-40B4-BE49-F238E27FC236}">
                <a16:creationId xmlns:a16="http://schemas.microsoft.com/office/drawing/2014/main" id="{99A41C4B-4101-4D03-A303-4EDDDB1EF7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1" y="2159925"/>
            <a:ext cx="395392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1619</TotalTime>
  <Words>494</Words>
  <Application>Microsoft Office PowerPoint</Application>
  <PresentationFormat>Widescreen</PresentationFormat>
  <Paragraphs>134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</vt:lpstr>
      <vt:lpstr>Arial Black</vt:lpstr>
      <vt:lpstr>Trebuchet MS</vt:lpstr>
      <vt:lpstr>Wingdings</vt:lpstr>
      <vt:lpstr>Wingdings 3</vt:lpstr>
      <vt:lpstr>Facet</vt:lpstr>
      <vt:lpstr>Obiect shell arhivator</vt:lpstr>
      <vt:lpstr>Agenția Națională pentru Siguranța Alimentelor DTSA mun. Chișinău</vt:lpstr>
      <vt:lpstr>Siguranța alimentară. Referințe legale</vt:lpstr>
      <vt:lpstr>Alimentația  copiilor. Complex de măsuri</vt:lpstr>
      <vt:lpstr>I.  Achiziționarea produse:</vt:lpstr>
      <vt:lpstr>Transportarea </vt:lpstr>
      <vt:lpstr> RECEPȚIA PRODUSELOR</vt:lpstr>
      <vt:lpstr>Activitatea comisiei de triere</vt:lpstr>
      <vt:lpstr>Primul intrat – primul ieșit sistemul</vt:lpstr>
      <vt:lpstr>Ești ceea ce mănânci !!!</vt:lpstr>
      <vt:lpstr>Aspecte verificate de ANSA</vt:lpstr>
      <vt:lpstr>Diverse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Direcția Teritorială  pentru Siguranța Alimentelor </dc:title>
  <dc:creator>Ion Toma</dc:creator>
  <cp:lastModifiedBy>Ion Toma</cp:lastModifiedBy>
  <cp:revision>34</cp:revision>
  <dcterms:created xsi:type="dcterms:W3CDTF">2023-01-29T08:40:37Z</dcterms:created>
  <dcterms:modified xsi:type="dcterms:W3CDTF">2023-01-30T20:10:55Z</dcterms:modified>
</cp:coreProperties>
</file>