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>
        <p:scale>
          <a:sx n="79" d="100"/>
          <a:sy n="79" d="100"/>
        </p:scale>
        <p:origin x="-342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Relationship Id="rId4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9187809857101202E-2"/>
          <c:y val="7.3118279569892475E-2"/>
          <c:w val="0.90849737532808394"/>
          <c:h val="0.754523071712810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Nota medie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10"/>
                <c:pt idx="0">
                  <c:v>5 ”A”</c:v>
                </c:pt>
                <c:pt idx="1">
                  <c:v>5 ”B”</c:v>
                </c:pt>
                <c:pt idx="2">
                  <c:v>6 ”A”</c:v>
                </c:pt>
                <c:pt idx="3">
                  <c:v>6 ”B”</c:v>
                </c:pt>
                <c:pt idx="4">
                  <c:v>7 ”A”</c:v>
                </c:pt>
                <c:pt idx="5">
                  <c:v>7 ”B”</c:v>
                </c:pt>
                <c:pt idx="6">
                  <c:v>8 ”A”</c:v>
                </c:pt>
                <c:pt idx="7">
                  <c:v>8 ”B”</c:v>
                </c:pt>
                <c:pt idx="8">
                  <c:v>9 ”A”</c:v>
                </c:pt>
                <c:pt idx="9">
                  <c:v>9 ”B”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6.98</c:v>
                </c:pt>
                <c:pt idx="1">
                  <c:v>7.14</c:v>
                </c:pt>
                <c:pt idx="2">
                  <c:v>6.79</c:v>
                </c:pt>
                <c:pt idx="3">
                  <c:v>7.58</c:v>
                </c:pt>
                <c:pt idx="4">
                  <c:v>7.72</c:v>
                </c:pt>
                <c:pt idx="5">
                  <c:v>7.14</c:v>
                </c:pt>
                <c:pt idx="6">
                  <c:v>5.18</c:v>
                </c:pt>
                <c:pt idx="7">
                  <c:v>7.3</c:v>
                </c:pt>
                <c:pt idx="8">
                  <c:v>6.68</c:v>
                </c:pt>
                <c:pt idx="9">
                  <c:v>7.23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3D-4C61-9D93-980CEE21227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% calității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10"/>
                <c:pt idx="0">
                  <c:v>5 ”A”</c:v>
                </c:pt>
                <c:pt idx="1">
                  <c:v>5 ”B”</c:v>
                </c:pt>
                <c:pt idx="2">
                  <c:v>6 ”A”</c:v>
                </c:pt>
                <c:pt idx="3">
                  <c:v>6 ”B”</c:v>
                </c:pt>
                <c:pt idx="4">
                  <c:v>7 ”A”</c:v>
                </c:pt>
                <c:pt idx="5">
                  <c:v>7 ”B”</c:v>
                </c:pt>
                <c:pt idx="6">
                  <c:v>8 ”A”</c:v>
                </c:pt>
                <c:pt idx="7">
                  <c:v>8 ”B”</c:v>
                </c:pt>
                <c:pt idx="8">
                  <c:v>9 ”A”</c:v>
                </c:pt>
                <c:pt idx="9">
                  <c:v>9 ”B”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22.73</c:v>
                </c:pt>
                <c:pt idx="1">
                  <c:v>31.57</c:v>
                </c:pt>
                <c:pt idx="2">
                  <c:v>30.76</c:v>
                </c:pt>
                <c:pt idx="3">
                  <c:v>34.61</c:v>
                </c:pt>
                <c:pt idx="4">
                  <c:v>40.9</c:v>
                </c:pt>
                <c:pt idx="5">
                  <c:v>21.04</c:v>
                </c:pt>
                <c:pt idx="6">
                  <c:v>15.45</c:v>
                </c:pt>
                <c:pt idx="7">
                  <c:v>27.62</c:v>
                </c:pt>
                <c:pt idx="8">
                  <c:v>30.52</c:v>
                </c:pt>
                <c:pt idx="9">
                  <c:v>33.5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23D-4C61-9D93-980CEE21227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% promovabilității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10"/>
                <c:pt idx="0">
                  <c:v>5 ”A”</c:v>
                </c:pt>
                <c:pt idx="1">
                  <c:v>5 ”B”</c:v>
                </c:pt>
                <c:pt idx="2">
                  <c:v>6 ”A”</c:v>
                </c:pt>
                <c:pt idx="3">
                  <c:v>6 ”B”</c:v>
                </c:pt>
                <c:pt idx="4">
                  <c:v>7 ”A”</c:v>
                </c:pt>
                <c:pt idx="5">
                  <c:v>7 ”B”</c:v>
                </c:pt>
                <c:pt idx="6">
                  <c:v>8 ”A”</c:v>
                </c:pt>
                <c:pt idx="7">
                  <c:v>8 ”B”</c:v>
                </c:pt>
                <c:pt idx="8">
                  <c:v>9 ”A”</c:v>
                </c:pt>
                <c:pt idx="9">
                  <c:v>9 ”B”</c:v>
                </c:pt>
              </c:strCache>
            </c:strRef>
          </c:cat>
          <c:val>
            <c:numRef>
              <c:f>Лист1!$D$2:$D$11</c:f>
              <c:numCache>
                <c:formatCode>General</c:formatCode>
                <c:ptCount val="10"/>
                <c:pt idx="0">
                  <c:v>100</c:v>
                </c:pt>
                <c:pt idx="1">
                  <c:v>100</c:v>
                </c:pt>
                <c:pt idx="2">
                  <c:v>92.31</c:v>
                </c:pt>
                <c:pt idx="3">
                  <c:v>100</c:v>
                </c:pt>
                <c:pt idx="4">
                  <c:v>90.9</c:v>
                </c:pt>
                <c:pt idx="5">
                  <c:v>88.4</c:v>
                </c:pt>
                <c:pt idx="6">
                  <c:v>77.28</c:v>
                </c:pt>
                <c:pt idx="7">
                  <c:v>79.16</c:v>
                </c:pt>
                <c:pt idx="8">
                  <c:v>94.5</c:v>
                </c:pt>
                <c:pt idx="9">
                  <c:v>100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23D-4C61-9D93-980CEE21227D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Frecvența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10"/>
                <c:pt idx="0">
                  <c:v>5 ”A”</c:v>
                </c:pt>
                <c:pt idx="1">
                  <c:v>5 ”B”</c:v>
                </c:pt>
                <c:pt idx="2">
                  <c:v>6 ”A”</c:v>
                </c:pt>
                <c:pt idx="3">
                  <c:v>6 ”B”</c:v>
                </c:pt>
                <c:pt idx="4">
                  <c:v>7 ”A”</c:v>
                </c:pt>
                <c:pt idx="5">
                  <c:v>7 ”B”</c:v>
                </c:pt>
                <c:pt idx="6">
                  <c:v>8 ”A”</c:v>
                </c:pt>
                <c:pt idx="7">
                  <c:v>8 ”B”</c:v>
                </c:pt>
                <c:pt idx="8">
                  <c:v>9 ”A”</c:v>
                </c:pt>
                <c:pt idx="9">
                  <c:v>9 ”B”</c:v>
                </c:pt>
              </c:strCache>
            </c:strRef>
          </c:cat>
          <c:val>
            <c:numRef>
              <c:f>Лист1!$E$2:$E$11</c:f>
              <c:numCache>
                <c:formatCode>General</c:formatCode>
                <c:ptCount val="10"/>
                <c:pt idx="0">
                  <c:v>98.57</c:v>
                </c:pt>
                <c:pt idx="1">
                  <c:v>99.2</c:v>
                </c:pt>
                <c:pt idx="2">
                  <c:v>98.44</c:v>
                </c:pt>
                <c:pt idx="3">
                  <c:v>99.41</c:v>
                </c:pt>
                <c:pt idx="4">
                  <c:v>99.11</c:v>
                </c:pt>
                <c:pt idx="5">
                  <c:v>99.73</c:v>
                </c:pt>
                <c:pt idx="6">
                  <c:v>97.27</c:v>
                </c:pt>
                <c:pt idx="7">
                  <c:v>96.24</c:v>
                </c:pt>
                <c:pt idx="8">
                  <c:v>97.3</c:v>
                </c:pt>
                <c:pt idx="9">
                  <c:v>97.42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23D-4C61-9D93-980CEE21227D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Eficiența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10"/>
                <c:pt idx="0">
                  <c:v>5 ”A”</c:v>
                </c:pt>
                <c:pt idx="1">
                  <c:v>5 ”B”</c:v>
                </c:pt>
                <c:pt idx="2">
                  <c:v>6 ”A”</c:v>
                </c:pt>
                <c:pt idx="3">
                  <c:v>6 ”B”</c:v>
                </c:pt>
                <c:pt idx="4">
                  <c:v>7 ”A”</c:v>
                </c:pt>
                <c:pt idx="5">
                  <c:v>7 ”B”</c:v>
                </c:pt>
                <c:pt idx="6">
                  <c:v>8 ”A”</c:v>
                </c:pt>
                <c:pt idx="7">
                  <c:v>8 ”B”</c:v>
                </c:pt>
                <c:pt idx="8">
                  <c:v>9 ”A”</c:v>
                </c:pt>
                <c:pt idx="9">
                  <c:v>9 ”B”</c:v>
                </c:pt>
              </c:strCache>
            </c:strRef>
          </c:cat>
          <c:val>
            <c:numRef>
              <c:f>Лист1!$F$2:$F$11</c:f>
              <c:numCache>
                <c:formatCode>General</c:formatCode>
                <c:ptCount val="10"/>
                <c:pt idx="0">
                  <c:v>0.54</c:v>
                </c:pt>
                <c:pt idx="1">
                  <c:v>0.55000000000000004</c:v>
                </c:pt>
                <c:pt idx="2">
                  <c:v>0.47</c:v>
                </c:pt>
                <c:pt idx="3">
                  <c:v>0.56999999999999995</c:v>
                </c:pt>
                <c:pt idx="4">
                  <c:v>0.61</c:v>
                </c:pt>
                <c:pt idx="5">
                  <c:v>0.73</c:v>
                </c:pt>
                <c:pt idx="6">
                  <c:v>0.41</c:v>
                </c:pt>
                <c:pt idx="7">
                  <c:v>0.62</c:v>
                </c:pt>
                <c:pt idx="8">
                  <c:v>0.5</c:v>
                </c:pt>
                <c:pt idx="9">
                  <c:v>0.55000000000000004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23D-4C61-9D93-980CEE2122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835840"/>
        <c:axId val="114837376"/>
      </c:barChart>
      <c:catAx>
        <c:axId val="114835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4837376"/>
        <c:crosses val="autoZero"/>
        <c:auto val="1"/>
        <c:lblAlgn val="ctr"/>
        <c:lblOffset val="100"/>
        <c:noMultiLvlLbl val="0"/>
      </c:catAx>
      <c:valAx>
        <c:axId val="114837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4835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Nota medie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2"/>
                <c:pt idx="0">
                  <c:v>CLASA a XI A</c:v>
                </c:pt>
                <c:pt idx="1">
                  <c:v>CLASA A XIIA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7.81</c:v>
                </c:pt>
                <c:pt idx="1">
                  <c:v>7.74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6B0-42C9-A89A-1F5AEBFD0CA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% calității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2"/>
                <c:pt idx="0">
                  <c:v>CLASA a XI A</c:v>
                </c:pt>
                <c:pt idx="1">
                  <c:v>CLASA A XIIA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58.82</c:v>
                </c:pt>
                <c:pt idx="1">
                  <c:v>42.45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6B0-42C9-A89A-1F5AEBFD0CA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% promovabilității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2"/>
                <c:pt idx="0">
                  <c:v>CLASA a XI A</c:v>
                </c:pt>
                <c:pt idx="1">
                  <c:v>CLASA A XIIA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100</c:v>
                </c:pt>
                <c:pt idx="1">
                  <c:v>89.47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6B0-42C9-A89A-1F5AEBFD0CAE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% frecvenței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2"/>
                <c:pt idx="0">
                  <c:v>CLASA a XI A</c:v>
                </c:pt>
                <c:pt idx="1">
                  <c:v>CLASA A XIIA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97.89</c:v>
                </c:pt>
                <c:pt idx="1">
                  <c:v>96.58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6B0-42C9-A89A-1F5AEBFD0CAE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eficiența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2"/>
                <c:pt idx="0">
                  <c:v>CLASA a XI A</c:v>
                </c:pt>
                <c:pt idx="1">
                  <c:v>CLASA A XIIA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0">
                  <c:v>0.7</c:v>
                </c:pt>
                <c:pt idx="1">
                  <c:v>0.66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6B0-42C9-A89A-1F5AEBFD0C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7572992"/>
        <c:axId val="127587072"/>
      </c:barChart>
      <c:catAx>
        <c:axId val="12757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7587072"/>
        <c:crosses val="autoZero"/>
        <c:auto val="1"/>
        <c:lblAlgn val="ctr"/>
        <c:lblOffset val="100"/>
        <c:noMultiLvlLbl val="0"/>
      </c:catAx>
      <c:valAx>
        <c:axId val="127587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7572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0BBA-972B-41FD-884D-1323ED492318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A3AD-6AA3-48E6-BF2C-AEDC354E4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273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0BBA-972B-41FD-884D-1323ED492318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A3AD-6AA3-48E6-BF2C-AEDC354E4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044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0BBA-972B-41FD-884D-1323ED492318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A3AD-6AA3-48E6-BF2C-AEDC354E4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622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0BBA-972B-41FD-884D-1323ED492318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A3AD-6AA3-48E6-BF2C-AEDC354E4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608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0BBA-972B-41FD-884D-1323ED492318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A3AD-6AA3-48E6-BF2C-AEDC354E4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732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0BBA-972B-41FD-884D-1323ED492318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A3AD-6AA3-48E6-BF2C-AEDC354E4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609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0BBA-972B-41FD-884D-1323ED492318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A3AD-6AA3-48E6-BF2C-AEDC354E4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907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0BBA-972B-41FD-884D-1323ED492318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A3AD-6AA3-48E6-BF2C-AEDC354E4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6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0BBA-972B-41FD-884D-1323ED492318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A3AD-6AA3-48E6-BF2C-AEDC354E4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57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0BBA-972B-41FD-884D-1323ED492318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A3AD-6AA3-48E6-BF2C-AEDC354E4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21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0BBA-972B-41FD-884D-1323ED492318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A3AD-6AA3-48E6-BF2C-AEDC354E4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933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C0BBA-972B-41FD-884D-1323ED492318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BA3AD-6AA3-48E6-BF2C-AEDC354E4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93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o-RO" b="1" dirty="0" smtClean="0"/>
              <a:t/>
            </a:r>
            <a:br>
              <a:rPr lang="ro-RO" b="1" dirty="0" smtClean="0"/>
            </a:br>
            <a:r>
              <a:rPr lang="ro-RO" b="1" dirty="0"/>
              <a:t/>
            </a:r>
            <a:br>
              <a:rPr lang="ro-RO" b="1" dirty="0"/>
            </a:br>
            <a:r>
              <a:rPr lang="ro-RO" b="1" dirty="0" smtClean="0"/>
              <a:t/>
            </a:r>
            <a:br>
              <a:rPr lang="ro-RO" b="1" dirty="0" smtClean="0"/>
            </a:br>
            <a:r>
              <a:rPr lang="ro-RO" b="1" dirty="0"/>
              <a:t/>
            </a:r>
            <a:br>
              <a:rPr lang="ro-RO" b="1" dirty="0"/>
            </a:br>
            <a:r>
              <a:rPr lang="ro-RO" b="1" dirty="0" smtClean="0"/>
              <a:t/>
            </a:r>
            <a:br>
              <a:rPr lang="ro-RO" b="1" dirty="0" smtClean="0"/>
            </a:br>
            <a:r>
              <a:rPr lang="ro-RO" b="1" dirty="0" smtClean="0"/>
              <a:t>Rezultatele </a:t>
            </a:r>
            <a:r>
              <a:rPr lang="ro-RO" b="1" dirty="0"/>
              <a:t>notei medii, </a:t>
            </a:r>
            <a:r>
              <a:rPr lang="ro-RO" b="1" dirty="0" smtClean="0"/>
              <a:t/>
            </a:r>
            <a:br>
              <a:rPr lang="ro-RO" b="1" dirty="0" smtClean="0"/>
            </a:br>
            <a:r>
              <a:rPr lang="ro-RO" b="1" dirty="0" smtClean="0"/>
              <a:t>% </a:t>
            </a:r>
            <a:r>
              <a:rPr lang="ro-RO" b="1" dirty="0"/>
              <a:t>calității, % promovabilității, % frecvenței la finele semestrului I al anului de studii </a:t>
            </a:r>
            <a:r>
              <a:rPr lang="ro-RO" b="1" dirty="0" smtClean="0"/>
              <a:t>2019-2020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Raportor</a:t>
            </a:r>
            <a:r>
              <a:rPr lang="ro-RO" smtClean="0"/>
              <a:t>: Vrabie Eleonora, director adjunct pentru instruire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335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   Diagrama rezultatelor școlare sem.I(liceu)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7710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                  Nereușita școlară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2948199"/>
              </p:ext>
            </p:extLst>
          </p:nvPr>
        </p:nvGraphicFramePr>
        <p:xfrm>
          <a:off x="1512711" y="1788256"/>
          <a:ext cx="8647289" cy="47364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0803">
                  <a:extLst>
                    <a:ext uri="{9D8B030D-6E8A-4147-A177-3AD203B41FA5}">
                      <a16:colId xmlns:a16="http://schemas.microsoft.com/office/drawing/2014/main" xmlns="" val="2403225978"/>
                    </a:ext>
                  </a:extLst>
                </a:gridCol>
                <a:gridCol w="2819867">
                  <a:extLst>
                    <a:ext uri="{9D8B030D-6E8A-4147-A177-3AD203B41FA5}">
                      <a16:colId xmlns:a16="http://schemas.microsoft.com/office/drawing/2014/main" xmlns="" val="673829827"/>
                    </a:ext>
                  </a:extLst>
                </a:gridCol>
                <a:gridCol w="2736619">
                  <a:extLst>
                    <a:ext uri="{9D8B030D-6E8A-4147-A177-3AD203B41FA5}">
                      <a16:colId xmlns:a16="http://schemas.microsoft.com/office/drawing/2014/main" xmlns="" val="3166021155"/>
                    </a:ext>
                  </a:extLst>
                </a:gridCol>
              </a:tblGrid>
              <a:tr h="351658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Nr. de elevi ce nu reușesc la sf. sem. I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Trepte de școlaritate/Total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2019-2020 sem I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4104562477"/>
                  </a:ext>
                </a:extLst>
              </a:tr>
              <a:tr h="1758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Gimnaziu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18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3130563994"/>
                  </a:ext>
                </a:extLst>
              </a:tr>
              <a:tr h="1758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Liceu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3536583719"/>
                  </a:ext>
                </a:extLst>
              </a:tr>
              <a:tr h="1758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Total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20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4113026080"/>
                  </a:ext>
                </a:extLst>
              </a:tr>
              <a:tr h="175829"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Nr. de elevi ce nu reușesc la un obiect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Gimnaziu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2903517226"/>
                  </a:ext>
                </a:extLst>
              </a:tr>
              <a:tr h="1758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Liceu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1270683804"/>
                  </a:ext>
                </a:extLst>
              </a:tr>
              <a:tr h="1758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Total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2437350164"/>
                  </a:ext>
                </a:extLst>
              </a:tr>
              <a:tr h="188266"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Nr. de elevi ce nu reușesc la 2 obiecte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Gimnaziu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2133706346"/>
                  </a:ext>
                </a:extLst>
              </a:tr>
              <a:tr h="1758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Liceu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1755344126"/>
                  </a:ext>
                </a:extLst>
              </a:tr>
              <a:tr h="1758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Total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3319157319"/>
                  </a:ext>
                </a:extLst>
              </a:tr>
              <a:tr h="175829"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Nr. de elevi ce nu reușesc la 3 obiecte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Gimnaziu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868424606"/>
                  </a:ext>
                </a:extLst>
              </a:tr>
              <a:tr h="1758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Liceu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3764540962"/>
                  </a:ext>
                </a:extLst>
              </a:tr>
              <a:tr h="1758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Total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405990561"/>
                  </a:ext>
                </a:extLst>
              </a:tr>
              <a:tr h="175829"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Nr. de elevi ce nu reușesc la 4 și mai multe obiecte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Gimnaziu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2492930775"/>
                  </a:ext>
                </a:extLst>
              </a:tr>
              <a:tr h="2310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Liceu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589953583"/>
                  </a:ext>
                </a:extLst>
              </a:tr>
              <a:tr h="2396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Total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3050492239"/>
                  </a:ext>
                </a:extLst>
              </a:tr>
              <a:tr h="175829"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Nr. de elevi amânați(neatestați)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Gimnaziu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3046075740"/>
                  </a:ext>
                </a:extLst>
              </a:tr>
              <a:tr h="1758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Liceu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4207170670"/>
                  </a:ext>
                </a:extLst>
              </a:tr>
              <a:tr h="1758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Total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2101875863"/>
                  </a:ext>
                </a:extLst>
              </a:tr>
              <a:tr h="351658"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% nereușitei școlare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 </a:t>
                      </a:r>
                      <a:endParaRPr lang="ru-RU" sz="12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Gimnaziu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8,18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529115934"/>
                  </a:ext>
                </a:extLst>
              </a:tr>
              <a:tr h="1758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Liceu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5,26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94561418"/>
                  </a:ext>
                </a:extLst>
              </a:tr>
              <a:tr h="1758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Total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7,81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14" marR="61614" marT="0" marB="0"/>
                </a:tc>
                <a:extLst>
                  <a:ext uri="{0D108BD9-81ED-4DB2-BD59-A6C34878D82A}">
                    <a16:rowId xmlns:a16="http://schemas.microsoft.com/office/drawing/2014/main" xmlns="" val="1542071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0538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                           Concluzii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0245" y="1826155"/>
            <a:ext cx="9891510" cy="4156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998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59853"/>
          </a:xfrm>
        </p:spPr>
        <p:txBody>
          <a:bodyPr/>
          <a:lstStyle/>
          <a:p>
            <a:r>
              <a:rPr lang="ro-RO" smtClean="0"/>
              <a:t>         </a:t>
            </a:r>
            <a:r>
              <a:rPr lang="ro-RO" sz="5400" smtClean="0"/>
              <a:t>Vă </a:t>
            </a:r>
            <a:r>
              <a:rPr lang="ro-RO" sz="5400" dirty="0" smtClean="0"/>
              <a:t>mulțumesc pentru atenție.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344158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    Reușita școlară pe trepte de școlaritate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2493945"/>
              </p:ext>
            </p:extLst>
          </p:nvPr>
        </p:nvGraphicFramePr>
        <p:xfrm>
          <a:off x="1207910" y="1783642"/>
          <a:ext cx="9968090" cy="48211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3618">
                  <a:extLst>
                    <a:ext uri="{9D8B030D-6E8A-4147-A177-3AD203B41FA5}">
                      <a16:colId xmlns:a16="http://schemas.microsoft.com/office/drawing/2014/main" xmlns="" val="1301418376"/>
                    </a:ext>
                  </a:extLst>
                </a:gridCol>
                <a:gridCol w="1993618">
                  <a:extLst>
                    <a:ext uri="{9D8B030D-6E8A-4147-A177-3AD203B41FA5}">
                      <a16:colId xmlns:a16="http://schemas.microsoft.com/office/drawing/2014/main" xmlns="" val="3732630468"/>
                    </a:ext>
                  </a:extLst>
                </a:gridCol>
                <a:gridCol w="1993618">
                  <a:extLst>
                    <a:ext uri="{9D8B030D-6E8A-4147-A177-3AD203B41FA5}">
                      <a16:colId xmlns:a16="http://schemas.microsoft.com/office/drawing/2014/main" xmlns="" val="1250937674"/>
                    </a:ext>
                  </a:extLst>
                </a:gridCol>
                <a:gridCol w="1993618">
                  <a:extLst>
                    <a:ext uri="{9D8B030D-6E8A-4147-A177-3AD203B41FA5}">
                      <a16:colId xmlns:a16="http://schemas.microsoft.com/office/drawing/2014/main" xmlns="" val="3415327278"/>
                    </a:ext>
                  </a:extLst>
                </a:gridCol>
                <a:gridCol w="1993618">
                  <a:extLst>
                    <a:ext uri="{9D8B030D-6E8A-4147-A177-3AD203B41FA5}">
                      <a16:colId xmlns:a16="http://schemas.microsoft.com/office/drawing/2014/main" xmlns="" val="1994231627"/>
                    </a:ext>
                  </a:extLst>
                </a:gridCol>
              </a:tblGrid>
              <a:tr h="9336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o-RO" sz="28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Trepte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2018-2019 sem.I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2019-2020sem.I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Diferențe</a:t>
                      </a:r>
                      <a:r>
                        <a:rPr lang="ro-RO" sz="2800" dirty="0" smtClean="0">
                          <a:effectLst/>
                        </a:rPr>
                        <a:t>/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 smtClean="0">
                          <a:effectLst/>
                        </a:rPr>
                        <a:t>Fluctuație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08230178"/>
                  </a:ext>
                </a:extLst>
              </a:tr>
              <a:tr h="933651"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Numărul de elevi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 </a:t>
                      </a:r>
                      <a:endParaRPr lang="ru-RU" sz="28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Gimnaziu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222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220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2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94067958"/>
                  </a:ext>
                </a:extLst>
              </a:tr>
              <a:tr h="9336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Liceu</a:t>
                      </a:r>
                      <a:endParaRPr lang="ru-RU" sz="28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 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43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36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-7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644386"/>
                  </a:ext>
                </a:extLst>
              </a:tr>
              <a:tr h="6505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Total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265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256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-9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87200946"/>
                  </a:ext>
                </a:extLst>
              </a:tr>
              <a:tr h="456295"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Reușesc la toate obiectele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Gimnaziu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201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201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44911415"/>
                  </a:ext>
                </a:extLst>
              </a:tr>
              <a:tr h="4562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Liceu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38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34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-4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58890887"/>
                  </a:ext>
                </a:extLst>
              </a:tr>
              <a:tr h="4562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Total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239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235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-4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2906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174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        Indicatorii notei medii la finele sem.I         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1140887"/>
              </p:ext>
            </p:extLst>
          </p:nvPr>
        </p:nvGraphicFramePr>
        <p:xfrm>
          <a:off x="1377243" y="1690686"/>
          <a:ext cx="9976557" cy="4495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88278">
                  <a:extLst>
                    <a:ext uri="{9D8B030D-6E8A-4147-A177-3AD203B41FA5}">
                      <a16:colId xmlns:a16="http://schemas.microsoft.com/office/drawing/2014/main" xmlns="" val="768459307"/>
                    </a:ext>
                  </a:extLst>
                </a:gridCol>
                <a:gridCol w="1537484">
                  <a:extLst>
                    <a:ext uri="{9D8B030D-6E8A-4147-A177-3AD203B41FA5}">
                      <a16:colId xmlns:a16="http://schemas.microsoft.com/office/drawing/2014/main" xmlns="" val="1954299985"/>
                    </a:ext>
                  </a:extLst>
                </a:gridCol>
                <a:gridCol w="1857792">
                  <a:extLst>
                    <a:ext uri="{9D8B030D-6E8A-4147-A177-3AD203B41FA5}">
                      <a16:colId xmlns:a16="http://schemas.microsoft.com/office/drawing/2014/main" xmlns="" val="883909530"/>
                    </a:ext>
                  </a:extLst>
                </a:gridCol>
                <a:gridCol w="1593003">
                  <a:extLst>
                    <a:ext uri="{9D8B030D-6E8A-4147-A177-3AD203B41FA5}">
                      <a16:colId xmlns:a16="http://schemas.microsoft.com/office/drawing/2014/main" xmlns="" val="800233887"/>
                    </a:ext>
                  </a:extLst>
                </a:gridCol>
              </a:tblGrid>
              <a:tr h="5619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Însușesc pe note de: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2019-2020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50249555"/>
                  </a:ext>
                </a:extLst>
              </a:tr>
              <a:tr h="5619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 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G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L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Total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82888918"/>
                  </a:ext>
                </a:extLst>
              </a:tr>
              <a:tr h="5619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5-5,99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39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4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43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96345931"/>
                  </a:ext>
                </a:extLst>
              </a:tr>
              <a:tr h="5619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6-6,99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48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7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55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48761141"/>
                  </a:ext>
                </a:extLst>
              </a:tr>
              <a:tr h="5619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7-7,99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44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6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50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21484506"/>
                  </a:ext>
                </a:extLst>
              </a:tr>
              <a:tr h="5619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8-8,99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45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9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54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62043685"/>
                  </a:ext>
                </a:extLst>
              </a:tr>
              <a:tr h="5619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9-9,99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25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8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33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37020408"/>
                  </a:ext>
                </a:extLst>
              </a:tr>
              <a:tr h="5619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10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2006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6127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                Indicatorii reușitei școlare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2391329"/>
              </p:ext>
            </p:extLst>
          </p:nvPr>
        </p:nvGraphicFramePr>
        <p:xfrm>
          <a:off x="1546577" y="1611664"/>
          <a:ext cx="8906933" cy="47214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04563">
                  <a:extLst>
                    <a:ext uri="{9D8B030D-6E8A-4147-A177-3AD203B41FA5}">
                      <a16:colId xmlns:a16="http://schemas.microsoft.com/office/drawing/2014/main" xmlns="" val="4076271587"/>
                    </a:ext>
                  </a:extLst>
                </a:gridCol>
                <a:gridCol w="1570009">
                  <a:extLst>
                    <a:ext uri="{9D8B030D-6E8A-4147-A177-3AD203B41FA5}">
                      <a16:colId xmlns:a16="http://schemas.microsoft.com/office/drawing/2014/main" xmlns="" val="4050962352"/>
                    </a:ext>
                  </a:extLst>
                </a:gridCol>
                <a:gridCol w="1570009">
                  <a:extLst>
                    <a:ext uri="{9D8B030D-6E8A-4147-A177-3AD203B41FA5}">
                      <a16:colId xmlns:a16="http://schemas.microsoft.com/office/drawing/2014/main" xmlns="" val="2925449563"/>
                    </a:ext>
                  </a:extLst>
                </a:gridCol>
                <a:gridCol w="1562352">
                  <a:extLst>
                    <a:ext uri="{9D8B030D-6E8A-4147-A177-3AD203B41FA5}">
                      <a16:colId xmlns:a16="http://schemas.microsoft.com/office/drawing/2014/main" xmlns="" val="3076500591"/>
                    </a:ext>
                  </a:extLst>
                </a:gridCol>
              </a:tblGrid>
              <a:tr h="924557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Indicatori ai reușitei școlare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2019-2020 sem I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03712324"/>
                  </a:ext>
                </a:extLst>
              </a:tr>
              <a:tr h="7704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G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L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Total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75497187"/>
                  </a:ext>
                </a:extLst>
              </a:tr>
              <a:tr h="6052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Nota medie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6,97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7,77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7,37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85612289"/>
                  </a:ext>
                </a:extLst>
              </a:tr>
              <a:tr h="6052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% calității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28,88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50,65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39,8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00732928"/>
                  </a:ext>
                </a:extLst>
              </a:tr>
              <a:tr h="6052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% promovabilității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92,25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94,73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93,49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67427752"/>
                  </a:ext>
                </a:extLst>
              </a:tr>
              <a:tr h="6052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% frecvenței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98,52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97,23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98,30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79286592"/>
                  </a:ext>
                </a:extLst>
              </a:tr>
              <a:tr h="6052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Eficiența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0,55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>
                          <a:effectLst/>
                        </a:rPr>
                        <a:t>0,63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800" dirty="0">
                          <a:effectLst/>
                        </a:rPr>
                        <a:t>0,59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28766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254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 </a:t>
            </a:r>
            <a:r>
              <a:rPr lang="ro-RO" dirty="0" smtClean="0"/>
              <a:t>   IndicatoriI reușitei școlare pe clase(sem.I)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5772420"/>
              </p:ext>
            </p:extLst>
          </p:nvPr>
        </p:nvGraphicFramePr>
        <p:xfrm>
          <a:off x="1275644" y="1794931"/>
          <a:ext cx="9776177" cy="50875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5603">
                  <a:extLst>
                    <a:ext uri="{9D8B030D-6E8A-4147-A177-3AD203B41FA5}">
                      <a16:colId xmlns:a16="http://schemas.microsoft.com/office/drawing/2014/main" xmlns="" val="1609412217"/>
                    </a:ext>
                  </a:extLst>
                </a:gridCol>
                <a:gridCol w="1335732">
                  <a:extLst>
                    <a:ext uri="{9D8B030D-6E8A-4147-A177-3AD203B41FA5}">
                      <a16:colId xmlns:a16="http://schemas.microsoft.com/office/drawing/2014/main" xmlns="" val="19158255"/>
                    </a:ext>
                  </a:extLst>
                </a:gridCol>
                <a:gridCol w="1774346">
                  <a:extLst>
                    <a:ext uri="{9D8B030D-6E8A-4147-A177-3AD203B41FA5}">
                      <a16:colId xmlns:a16="http://schemas.microsoft.com/office/drawing/2014/main" xmlns="" val="1457304689"/>
                    </a:ext>
                  </a:extLst>
                </a:gridCol>
                <a:gridCol w="1588014">
                  <a:extLst>
                    <a:ext uri="{9D8B030D-6E8A-4147-A177-3AD203B41FA5}">
                      <a16:colId xmlns:a16="http://schemas.microsoft.com/office/drawing/2014/main" xmlns="" val="2312872990"/>
                    </a:ext>
                  </a:extLst>
                </a:gridCol>
                <a:gridCol w="1397494">
                  <a:extLst>
                    <a:ext uri="{9D8B030D-6E8A-4147-A177-3AD203B41FA5}">
                      <a16:colId xmlns:a16="http://schemas.microsoft.com/office/drawing/2014/main" xmlns="" val="3080684829"/>
                    </a:ext>
                  </a:extLst>
                </a:gridCol>
                <a:gridCol w="1397494">
                  <a:extLst>
                    <a:ext uri="{9D8B030D-6E8A-4147-A177-3AD203B41FA5}">
                      <a16:colId xmlns:a16="http://schemas.microsoft.com/office/drawing/2014/main" xmlns="" val="4175979194"/>
                    </a:ext>
                  </a:extLst>
                </a:gridCol>
                <a:gridCol w="1397494">
                  <a:extLst>
                    <a:ext uri="{9D8B030D-6E8A-4147-A177-3AD203B41FA5}">
                      <a16:colId xmlns:a16="http://schemas.microsoft.com/office/drawing/2014/main" xmlns="" val="1673798372"/>
                    </a:ext>
                  </a:extLst>
                </a:gridCol>
              </a:tblGrid>
              <a:tr h="107721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Nr d/o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Clasa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Nota medie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% calității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% promovabilității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%frecvenței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Eficiența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16163067"/>
                  </a:ext>
                </a:extLst>
              </a:tr>
              <a:tr h="3483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1.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5A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6,98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22,73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100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98,57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0,54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39502776"/>
                  </a:ext>
                </a:extLst>
              </a:tr>
              <a:tr h="3483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2.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5 B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7,14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31,57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100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99,2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0,55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02685072"/>
                  </a:ext>
                </a:extLst>
              </a:tr>
              <a:tr h="3483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3.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6 A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6,79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30,76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92,31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98,44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0,47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47422915"/>
                  </a:ext>
                </a:extLst>
              </a:tr>
              <a:tr h="3483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4.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6 B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7,58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34,61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100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99,41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0,57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0969112"/>
                  </a:ext>
                </a:extLst>
              </a:tr>
              <a:tr h="3483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5.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7 A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7,72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40,90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90,90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99,11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0,61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58139771"/>
                  </a:ext>
                </a:extLst>
              </a:tr>
              <a:tr h="3483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6.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7 B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7,14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21,04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88,4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99,73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0,73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78489497"/>
                  </a:ext>
                </a:extLst>
              </a:tr>
              <a:tr h="3483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7.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8 A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5,18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15,45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77,28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97,27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0,41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24013723"/>
                  </a:ext>
                </a:extLst>
              </a:tr>
              <a:tr h="3483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8.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8 B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7,30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27,62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79,16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96,24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0,62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21785534"/>
                  </a:ext>
                </a:extLst>
              </a:tr>
              <a:tr h="3483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9.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9 A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6,68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30,52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94,5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97,30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0,5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48274771"/>
                  </a:ext>
                </a:extLst>
              </a:tr>
              <a:tr h="3483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10.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9 B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7,23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33,5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100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97,42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0,55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49259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2422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     Diagrama rezultatelor școlare pe clase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3855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     Rezultate top active(ciclul gimnazial)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1353287"/>
              </p:ext>
            </p:extLst>
          </p:nvPr>
        </p:nvGraphicFramePr>
        <p:xfrm>
          <a:off x="1049867" y="1690687"/>
          <a:ext cx="9990667" cy="47778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2050">
                  <a:extLst>
                    <a:ext uri="{9D8B030D-6E8A-4147-A177-3AD203B41FA5}">
                      <a16:colId xmlns:a16="http://schemas.microsoft.com/office/drawing/2014/main" xmlns="" val="43705808"/>
                    </a:ext>
                  </a:extLst>
                </a:gridCol>
                <a:gridCol w="2514911">
                  <a:extLst>
                    <a:ext uri="{9D8B030D-6E8A-4147-A177-3AD203B41FA5}">
                      <a16:colId xmlns:a16="http://schemas.microsoft.com/office/drawing/2014/main" xmlns="" val="1369887097"/>
                    </a:ext>
                  </a:extLst>
                </a:gridCol>
                <a:gridCol w="2461853">
                  <a:extLst>
                    <a:ext uri="{9D8B030D-6E8A-4147-A177-3AD203B41FA5}">
                      <a16:colId xmlns:a16="http://schemas.microsoft.com/office/drawing/2014/main" xmlns="" val="2420950159"/>
                    </a:ext>
                  </a:extLst>
                </a:gridCol>
                <a:gridCol w="2461853">
                  <a:extLst>
                    <a:ext uri="{9D8B030D-6E8A-4147-A177-3AD203B41FA5}">
                      <a16:colId xmlns:a16="http://schemas.microsoft.com/office/drawing/2014/main" xmlns="" val="317927991"/>
                    </a:ext>
                  </a:extLst>
                </a:gridCol>
              </a:tblGrid>
              <a:tr h="1519768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Indicatori ai reușitei școlare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Rezultate Top active maxime(ciclul gimnazial)</a:t>
                      </a:r>
                      <a:endParaRPr lang="ru-RU" sz="24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 </a:t>
                      </a:r>
                      <a:endParaRPr lang="ru-RU" sz="24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00387405"/>
                  </a:ext>
                </a:extLst>
              </a:tr>
              <a:tr h="8007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Locul I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Locul II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Locul III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97616753"/>
                  </a:ext>
                </a:extLst>
              </a:tr>
              <a:tr h="4914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Nota medie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7A-7,72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6B-7,58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8B-7,30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34446538"/>
                  </a:ext>
                </a:extLst>
              </a:tr>
              <a:tr h="4914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% calității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7A-40,90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6B-34,61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9B-33,5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3311011"/>
                  </a:ext>
                </a:extLst>
              </a:tr>
              <a:tr h="4914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% promovabilității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5-AB, 6B,9B-100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9A-94,5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6A-92,31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2561099"/>
                  </a:ext>
                </a:extLst>
              </a:tr>
              <a:tr h="4914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% frecvenței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7B-99,73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6B-99,41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5B-99,20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05067286"/>
                  </a:ext>
                </a:extLst>
              </a:tr>
              <a:tr h="4914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Eficiența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7B- 0,73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8B-0,62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7A-0,61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576335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006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    Rezultate top minime(ciclul gimnazial)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7523515"/>
              </p:ext>
            </p:extLst>
          </p:nvPr>
        </p:nvGraphicFramePr>
        <p:xfrm>
          <a:off x="1275644" y="1690685"/>
          <a:ext cx="9313334" cy="48876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6525">
                  <a:extLst>
                    <a:ext uri="{9D8B030D-6E8A-4147-A177-3AD203B41FA5}">
                      <a16:colId xmlns:a16="http://schemas.microsoft.com/office/drawing/2014/main" xmlns="" val="3313086281"/>
                    </a:ext>
                  </a:extLst>
                </a:gridCol>
                <a:gridCol w="2356525">
                  <a:extLst>
                    <a:ext uri="{9D8B030D-6E8A-4147-A177-3AD203B41FA5}">
                      <a16:colId xmlns:a16="http://schemas.microsoft.com/office/drawing/2014/main" xmlns="" val="1729781301"/>
                    </a:ext>
                  </a:extLst>
                </a:gridCol>
                <a:gridCol w="2313153">
                  <a:extLst>
                    <a:ext uri="{9D8B030D-6E8A-4147-A177-3AD203B41FA5}">
                      <a16:colId xmlns:a16="http://schemas.microsoft.com/office/drawing/2014/main" xmlns="" val="1189921481"/>
                    </a:ext>
                  </a:extLst>
                </a:gridCol>
                <a:gridCol w="2287131">
                  <a:extLst>
                    <a:ext uri="{9D8B030D-6E8A-4147-A177-3AD203B41FA5}">
                      <a16:colId xmlns:a16="http://schemas.microsoft.com/office/drawing/2014/main" xmlns="" val="1407403100"/>
                    </a:ext>
                  </a:extLst>
                </a:gridCol>
              </a:tblGrid>
              <a:tr h="1192054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Indicatori ai reușitei școlare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Rezultate Top minime(ciclul gimnazial)</a:t>
                      </a:r>
                      <a:endParaRPr lang="ru-RU" sz="24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9344786"/>
                  </a:ext>
                </a:extLst>
              </a:tr>
              <a:tr h="5825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Locul I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Locul II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Locul III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62582837"/>
                  </a:ext>
                </a:extLst>
              </a:tr>
              <a:tr h="5825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Nota medie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VIII A-5,18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IX A-6,68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 smtClean="0">
                          <a:effectLst/>
                        </a:rPr>
                        <a:t>VI A-6,79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39320321"/>
                  </a:ext>
                </a:extLst>
              </a:tr>
              <a:tr h="5825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% calității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 smtClean="0">
                          <a:effectLst/>
                        </a:rPr>
                        <a:t>VIII</a:t>
                      </a:r>
                      <a:r>
                        <a:rPr lang="ro-RO" sz="2400" baseline="0" dirty="0" smtClean="0">
                          <a:effectLst/>
                        </a:rPr>
                        <a:t> </a:t>
                      </a:r>
                      <a:r>
                        <a:rPr lang="ro-RO" sz="2400" dirty="0" smtClean="0">
                          <a:effectLst/>
                        </a:rPr>
                        <a:t>A-15,45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VII B-21,04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 smtClean="0">
                          <a:effectLst/>
                        </a:rPr>
                        <a:t>VIII</a:t>
                      </a:r>
                      <a:r>
                        <a:rPr lang="ro-RO" sz="2400" baseline="0" dirty="0" smtClean="0">
                          <a:effectLst/>
                        </a:rPr>
                        <a:t> </a:t>
                      </a:r>
                      <a:r>
                        <a:rPr lang="ro-RO" sz="2400" dirty="0" smtClean="0">
                          <a:effectLst/>
                        </a:rPr>
                        <a:t>B-27,62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22740081"/>
                  </a:ext>
                </a:extLst>
              </a:tr>
              <a:tr h="5825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% promovabilității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 smtClean="0">
                          <a:effectLst/>
                        </a:rPr>
                        <a:t>VIII</a:t>
                      </a:r>
                      <a:r>
                        <a:rPr lang="ro-RO" sz="2400" baseline="0" dirty="0" smtClean="0">
                          <a:effectLst/>
                        </a:rPr>
                        <a:t> </a:t>
                      </a:r>
                      <a:r>
                        <a:rPr lang="ro-RO" sz="2400" dirty="0" smtClean="0">
                          <a:effectLst/>
                        </a:rPr>
                        <a:t>A-77,28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VIII B-79,16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VII B – 88,4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94201133"/>
                  </a:ext>
                </a:extLst>
              </a:tr>
              <a:tr h="5825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% frecvenței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VIII B-96,24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 smtClean="0">
                          <a:effectLst/>
                        </a:rPr>
                        <a:t>VIII A-97,27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 smtClean="0">
                          <a:effectLst/>
                        </a:rPr>
                        <a:t>IX</a:t>
                      </a:r>
                      <a:r>
                        <a:rPr lang="ro-RO" sz="2400" baseline="0" dirty="0" smtClean="0">
                          <a:effectLst/>
                        </a:rPr>
                        <a:t> </a:t>
                      </a:r>
                      <a:r>
                        <a:rPr lang="ro-RO" sz="2400" dirty="0" smtClean="0">
                          <a:effectLst/>
                        </a:rPr>
                        <a:t>A - 97,30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96830368"/>
                  </a:ext>
                </a:extLst>
              </a:tr>
              <a:tr h="5825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Eficiența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 smtClean="0">
                          <a:effectLst/>
                        </a:rPr>
                        <a:t>VIII</a:t>
                      </a:r>
                      <a:r>
                        <a:rPr lang="ro-RO" sz="2400" baseline="0" dirty="0" smtClean="0">
                          <a:effectLst/>
                        </a:rPr>
                        <a:t> </a:t>
                      </a:r>
                      <a:r>
                        <a:rPr lang="ro-RO" sz="2400" dirty="0" smtClean="0">
                          <a:effectLst/>
                        </a:rPr>
                        <a:t>A-0,41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VII A-0,47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 smtClean="0">
                          <a:effectLst/>
                        </a:rPr>
                        <a:t>IX</a:t>
                      </a:r>
                      <a:r>
                        <a:rPr lang="ro-RO" sz="2400" baseline="0" dirty="0" smtClean="0">
                          <a:effectLst/>
                        </a:rPr>
                        <a:t> </a:t>
                      </a:r>
                      <a:r>
                        <a:rPr lang="ro-RO" sz="2400" dirty="0" smtClean="0">
                          <a:effectLst/>
                        </a:rPr>
                        <a:t>A- 0,5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19370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3837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       Rezultatele școlare în ciclul liceal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1905597"/>
              </p:ext>
            </p:extLst>
          </p:nvPr>
        </p:nvGraphicFramePr>
        <p:xfrm>
          <a:off x="1117600" y="1557867"/>
          <a:ext cx="10236201" cy="4594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72929">
                  <a:extLst>
                    <a:ext uri="{9D8B030D-6E8A-4147-A177-3AD203B41FA5}">
                      <a16:colId xmlns:a16="http://schemas.microsoft.com/office/drawing/2014/main" xmlns="" val="2809135288"/>
                    </a:ext>
                  </a:extLst>
                </a:gridCol>
                <a:gridCol w="3631636">
                  <a:extLst>
                    <a:ext uri="{9D8B030D-6E8A-4147-A177-3AD203B41FA5}">
                      <a16:colId xmlns:a16="http://schemas.microsoft.com/office/drawing/2014/main" xmlns="" val="112085500"/>
                    </a:ext>
                  </a:extLst>
                </a:gridCol>
                <a:gridCol w="3631636">
                  <a:extLst>
                    <a:ext uri="{9D8B030D-6E8A-4147-A177-3AD203B41FA5}">
                      <a16:colId xmlns:a16="http://schemas.microsoft.com/office/drawing/2014/main" xmlns="" val="1344108022"/>
                    </a:ext>
                  </a:extLst>
                </a:gridCol>
              </a:tblGrid>
              <a:tr h="1168414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Indicatori ai reușitei școlare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Rezultatele școlare în ciclul </a:t>
                      </a:r>
                      <a:r>
                        <a:rPr lang="ro-RO" sz="2400" dirty="0" smtClean="0">
                          <a:effectLst/>
                        </a:rPr>
                        <a:t>liceal 2019-2020</a:t>
                      </a:r>
                      <a:endParaRPr lang="ru-RU" sz="24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9422648"/>
                  </a:ext>
                </a:extLst>
              </a:tr>
              <a:tr h="5710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Clasa a XI-a A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Clasa A XII-a A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25274063"/>
                  </a:ext>
                </a:extLst>
              </a:tr>
              <a:tr h="5710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Nota medie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7,81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7,74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39677574"/>
                  </a:ext>
                </a:extLst>
              </a:tr>
              <a:tr h="5710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% calității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58,82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42,45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30238601"/>
                  </a:ext>
                </a:extLst>
              </a:tr>
              <a:tr h="5710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%promovabilității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100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89,47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42886718"/>
                  </a:ext>
                </a:extLst>
              </a:tr>
              <a:tr h="5710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% frecvenței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97,89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96,58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62946678"/>
                  </a:ext>
                </a:extLst>
              </a:tr>
              <a:tr h="5710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Eficiența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0,7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0,66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97522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42292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535</Words>
  <Application>Microsoft Office PowerPoint</Application>
  <PresentationFormat>Произвольный</PresentationFormat>
  <Paragraphs>304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     Rezultatele notei medii,  % calității, % promovabilității, % frecvenței la finele semestrului I al anului de studii 2019-2020</vt:lpstr>
      <vt:lpstr>    Reușita școlară pe trepte de școlaritate</vt:lpstr>
      <vt:lpstr>        Indicatorii notei medii la finele sem.I         </vt:lpstr>
      <vt:lpstr>                Indicatorii reușitei școlare</vt:lpstr>
      <vt:lpstr>    IndicatoriI reușitei școlare pe clase(sem.I)</vt:lpstr>
      <vt:lpstr>     Diagrama rezultatelor școlare pe clase</vt:lpstr>
      <vt:lpstr>     Rezultate top active(ciclul gimnazial)</vt:lpstr>
      <vt:lpstr>    Rezultate top minime(ciclul gimnazial)</vt:lpstr>
      <vt:lpstr>       Rezultatele școlare în ciclul liceal</vt:lpstr>
      <vt:lpstr>   Diagrama rezultatelor școlare sem.I(liceu)</vt:lpstr>
      <vt:lpstr>                  Nereușita școlară</vt:lpstr>
      <vt:lpstr>                           Concluzii</vt:lpstr>
      <vt:lpstr>         Vă mulțumesc pentru atenție.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Rezultatele notei medii,  % calității, % promovabilității, % frecvenței la finele semestrului I al anului de studii 2019-2020</dc:title>
  <dc:creator>Asus</dc:creator>
  <cp:lastModifiedBy>RePack by SPecialiST</cp:lastModifiedBy>
  <cp:revision>10</cp:revision>
  <dcterms:created xsi:type="dcterms:W3CDTF">2020-01-24T18:42:47Z</dcterms:created>
  <dcterms:modified xsi:type="dcterms:W3CDTF">2020-12-22T21:01:28Z</dcterms:modified>
</cp:coreProperties>
</file>