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  <p:sldMasterId id="2147483864" r:id="rId5"/>
  </p:sldMasterIdLst>
  <p:notesMasterIdLst>
    <p:notesMasterId r:id="rId14"/>
  </p:notesMasterIdLst>
  <p:handoutMasterIdLst>
    <p:handoutMasterId r:id="rId15"/>
  </p:handoutMasterIdLst>
  <p:sldIdLst>
    <p:sldId id="344" r:id="rId6"/>
    <p:sldId id="285" r:id="rId7"/>
    <p:sldId id="265" r:id="rId8"/>
    <p:sldId id="361" r:id="rId9"/>
    <p:sldId id="304" r:id="rId10"/>
    <p:sldId id="305" r:id="rId11"/>
    <p:sldId id="382" r:id="rId12"/>
    <p:sldId id="384" r:id="rId1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Botoroga" initials="CB" lastIdx="1" clrIdx="0">
    <p:extLst>
      <p:ext uri="{19B8F6BF-5375-455C-9EA6-DF929625EA0E}">
        <p15:presenceInfo xmlns:p15="http://schemas.microsoft.com/office/powerpoint/2012/main" userId="cbcf7b8c8686a8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FFCC"/>
    <a:srgbClr val="99FFCC"/>
    <a:srgbClr val="EEE7E2"/>
    <a:srgbClr val="993300"/>
    <a:srgbClr val="FF33CC"/>
    <a:srgbClr val="F6F2F0"/>
    <a:srgbClr val="904AD6"/>
    <a:srgbClr val="998F87"/>
    <a:srgbClr val="AF8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4199" autoAdjust="0"/>
  </p:normalViewPr>
  <p:slideViewPr>
    <p:cSldViewPr>
      <p:cViewPr varScale="1">
        <p:scale>
          <a:sx n="81" d="100"/>
          <a:sy n="81" d="100"/>
        </p:scale>
        <p:origin x="475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Лист1!$A$2:$A$48</c:f>
              <c:strCache>
                <c:ptCount val="47"/>
                <c:pt idx="0">
                  <c:v>Ion Luca Caragiale</c:v>
                </c:pt>
                <c:pt idx="1">
                  <c:v>Onisifor Ghibu</c:v>
                </c:pt>
                <c:pt idx="2">
                  <c:v>Alecu Russo</c:v>
                </c:pt>
                <c:pt idx="3">
                  <c:v>Al. Donici</c:v>
                </c:pt>
                <c:pt idx="4">
                  <c:v>Mihail Lomonosov</c:v>
                </c:pt>
                <c:pt idx="5">
                  <c:v>gim. Mitoc</c:v>
                </c:pt>
                <c:pt idx="6">
                  <c:v>gim. Camencea</c:v>
                </c:pt>
                <c:pt idx="7">
                  <c:v>gim. Susleni „V.Lupu”</c:v>
                </c:pt>
                <c:pt idx="8">
                  <c:v>gim. „D.I.Aldea Teodorovici"</c:v>
                </c:pt>
                <c:pt idx="9">
                  <c:v>gim. „G.Vieru"</c:v>
                </c:pt>
                <c:pt idx="10">
                  <c:v>gim. Bieşti</c:v>
                </c:pt>
                <c:pt idx="11">
                  <c:v>gim. Mălăieşti</c:v>
                </c:pt>
                <c:pt idx="12">
                  <c:v>gim. Jora de Sus</c:v>
                </c:pt>
                <c:pt idx="13">
                  <c:v>gim. Morozeni</c:v>
                </c:pt>
                <c:pt idx="14">
                  <c:v>gim. Puţuntei</c:v>
                </c:pt>
                <c:pt idx="15">
                  <c:v>gim. Tabăra</c:v>
                </c:pt>
                <c:pt idx="16">
                  <c:v>gim. Trebujeni</c:v>
                </c:pt>
                <c:pt idx="17">
                  <c:v>gim. Cucuruzeni</c:v>
                </c:pt>
                <c:pt idx="18">
                  <c:v>filiala Dîşcova</c:v>
                </c:pt>
                <c:pt idx="19">
                  <c:v>gim. Ghetlova</c:v>
                </c:pt>
                <c:pt idx="20">
                  <c:v>gim. Isacova</c:v>
                </c:pt>
                <c:pt idx="21">
                  <c:v>gim. Sămănanca</c:v>
                </c:pt>
                <c:pt idx="22">
                  <c:v>gim. Zorile</c:v>
                </c:pt>
                <c:pt idx="23">
                  <c:v>gim. Lucaşeuca</c:v>
                </c:pt>
                <c:pt idx="24">
                  <c:v>gim. Teleşeu</c:v>
                </c:pt>
                <c:pt idx="25">
                  <c:v>gim. Vatici</c:v>
                </c:pt>
                <c:pt idx="26">
                  <c:v>gim. Brăviceni</c:v>
                </c:pt>
                <c:pt idx="27">
                  <c:v>gim. Vîşcăuţi</c:v>
                </c:pt>
                <c:pt idx="28">
                  <c:v>gim. Zahoreni</c:v>
                </c:pt>
                <c:pt idx="29">
                  <c:v>gim. Mîrzeşti</c:v>
                </c:pt>
                <c:pt idx="30">
                  <c:v>gim. Niculaeuca</c:v>
                </c:pt>
                <c:pt idx="31">
                  <c:v>gim. Piatra</c:v>
                </c:pt>
                <c:pt idx="32">
                  <c:v>gim. Selişte</c:v>
                </c:pt>
                <c:pt idx="33">
                  <c:v>gim. Clişova</c:v>
                </c:pt>
                <c:pt idx="34">
                  <c:v>gim. Pelivan</c:v>
                </c:pt>
                <c:pt idx="35">
                  <c:v>gim. Brăneşti</c:v>
                </c:pt>
                <c:pt idx="36">
                  <c:v>gim. Chiperceni</c:v>
                </c:pt>
                <c:pt idx="37">
                  <c:v>gim. Ciocîlteni </c:v>
                </c:pt>
                <c:pt idx="38">
                  <c:v>gim. Berezlogi</c:v>
                </c:pt>
                <c:pt idx="39">
                  <c:v>gim. Bulăieşti</c:v>
                </c:pt>
                <c:pt idx="40">
                  <c:v>filiala Podgoreni</c:v>
                </c:pt>
                <c:pt idx="41">
                  <c:v>gim. Pohrebeni</c:v>
                </c:pt>
                <c:pt idx="42">
                  <c:v>gim. Furceni</c:v>
                </c:pt>
                <c:pt idx="43">
                  <c:v>gim. Ivancea</c:v>
                </c:pt>
                <c:pt idx="44">
                  <c:v>gimn.Voroteț</c:v>
                </c:pt>
                <c:pt idx="45">
                  <c:v>gim. Cismea</c:v>
                </c:pt>
                <c:pt idx="46">
                  <c:v>gim. Jora de Jos</c:v>
                </c:pt>
              </c:strCache>
            </c:strRef>
          </c:cat>
          <c:val>
            <c:numRef>
              <c:f>Лист1!$B$2:$B$48</c:f>
              <c:numCache>
                <c:formatCode>General</c:formatCode>
                <c:ptCount val="47"/>
                <c:pt idx="0">
                  <c:v>93</c:v>
                </c:pt>
                <c:pt idx="1">
                  <c:v>79</c:v>
                </c:pt>
                <c:pt idx="2">
                  <c:v>66</c:v>
                </c:pt>
                <c:pt idx="3">
                  <c:v>28</c:v>
                </c:pt>
                <c:pt idx="4">
                  <c:v>25</c:v>
                </c:pt>
                <c:pt idx="5">
                  <c:v>18</c:v>
                </c:pt>
                <c:pt idx="6">
                  <c:v>16</c:v>
                </c:pt>
                <c:pt idx="7" formatCode="0">
                  <c:v>15</c:v>
                </c:pt>
                <c:pt idx="8" formatCode="0">
                  <c:v>13</c:v>
                </c:pt>
                <c:pt idx="9" formatCode="0">
                  <c:v>13</c:v>
                </c:pt>
                <c:pt idx="10" formatCode="0">
                  <c:v>13</c:v>
                </c:pt>
                <c:pt idx="11" formatCode="0">
                  <c:v>12</c:v>
                </c:pt>
                <c:pt idx="12" formatCode="0">
                  <c:v>10</c:v>
                </c:pt>
                <c:pt idx="13" formatCode="0">
                  <c:v>10</c:v>
                </c:pt>
                <c:pt idx="14" formatCode="0">
                  <c:v>10</c:v>
                </c:pt>
                <c:pt idx="15" formatCode="0">
                  <c:v>10</c:v>
                </c:pt>
                <c:pt idx="16" formatCode="0">
                  <c:v>10</c:v>
                </c:pt>
                <c:pt idx="17" formatCode="0">
                  <c:v>9</c:v>
                </c:pt>
                <c:pt idx="18" formatCode="0">
                  <c:v>9</c:v>
                </c:pt>
                <c:pt idx="19" formatCode="0">
                  <c:v>9</c:v>
                </c:pt>
                <c:pt idx="20" formatCode="0">
                  <c:v>9</c:v>
                </c:pt>
                <c:pt idx="21" formatCode="0">
                  <c:v>9</c:v>
                </c:pt>
                <c:pt idx="22">
                  <c:v>9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5</c:v>
                </c:pt>
                <c:pt idx="34">
                  <c:v>5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 formatCode="0">
                  <c:v>2</c:v>
                </c:pt>
                <c:pt idx="46" formatCode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4-44E4-BAD5-300E7FE1A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94912"/>
        <c:axId val="143861440"/>
      </c:barChart>
      <c:catAx>
        <c:axId val="12349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861440"/>
        <c:crosses val="autoZero"/>
        <c:auto val="1"/>
        <c:lblAlgn val="ctr"/>
        <c:lblOffset val="100"/>
        <c:noMultiLvlLbl val="0"/>
      </c:catAx>
      <c:valAx>
        <c:axId val="14386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49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Лист1!$A$2:$A$48</c:f>
              <c:strCache>
                <c:ptCount val="47"/>
                <c:pt idx="0">
                  <c:v>Ion Luca Caragiale</c:v>
                </c:pt>
                <c:pt idx="1">
                  <c:v>Onisifor Ghibu</c:v>
                </c:pt>
                <c:pt idx="2">
                  <c:v>Alecu Russo</c:v>
                </c:pt>
                <c:pt idx="3">
                  <c:v>gim. Mitoc</c:v>
                </c:pt>
                <c:pt idx="4">
                  <c:v>gim. Camencea</c:v>
                </c:pt>
                <c:pt idx="5">
                  <c:v>gim. Susleni „V.Lupu”</c:v>
                </c:pt>
                <c:pt idx="6">
                  <c:v>Alexandu Donici</c:v>
                </c:pt>
                <c:pt idx="7">
                  <c:v>gim. „D.I.Aldea Teodorovici"</c:v>
                </c:pt>
                <c:pt idx="8">
                  <c:v>gim. „G.Vieru"</c:v>
                </c:pt>
                <c:pt idx="9">
                  <c:v>gim. Bieşti</c:v>
                </c:pt>
                <c:pt idx="10">
                  <c:v>gim. Mălăieşti</c:v>
                </c:pt>
                <c:pt idx="11">
                  <c:v>gim. Morozeni</c:v>
                </c:pt>
                <c:pt idx="12">
                  <c:v>gim. Puţuntei</c:v>
                </c:pt>
                <c:pt idx="13">
                  <c:v>gim. Tabăra</c:v>
                </c:pt>
                <c:pt idx="14">
                  <c:v>gim. Trebujeni</c:v>
                </c:pt>
                <c:pt idx="15">
                  <c:v>Mihail Lomonosov</c:v>
                </c:pt>
                <c:pt idx="16">
                  <c:v>gim. Cucuruzeni</c:v>
                </c:pt>
                <c:pt idx="17">
                  <c:v>filiala Dîşcova</c:v>
                </c:pt>
                <c:pt idx="18">
                  <c:v>gim. Ghetlova</c:v>
                </c:pt>
                <c:pt idx="19">
                  <c:v>gim. Isacova</c:v>
                </c:pt>
                <c:pt idx="20">
                  <c:v>gim. Jora de Sus</c:v>
                </c:pt>
                <c:pt idx="21">
                  <c:v>gim. Sămănanca</c:v>
                </c:pt>
                <c:pt idx="22">
                  <c:v>gim. Zorile</c:v>
                </c:pt>
                <c:pt idx="23">
                  <c:v>gim. Lucaşeuca</c:v>
                </c:pt>
                <c:pt idx="24">
                  <c:v>gim. Teleşeu</c:v>
                </c:pt>
                <c:pt idx="25">
                  <c:v>gim. Vatici</c:v>
                </c:pt>
                <c:pt idx="26">
                  <c:v>gim. Brăviceni</c:v>
                </c:pt>
                <c:pt idx="27">
                  <c:v>gim. Vîşcăuţi</c:v>
                </c:pt>
                <c:pt idx="28">
                  <c:v>gim. Zahoreni</c:v>
                </c:pt>
                <c:pt idx="29">
                  <c:v>gim. Mîrzeşti</c:v>
                </c:pt>
                <c:pt idx="30">
                  <c:v>gim. Niculaeuca</c:v>
                </c:pt>
                <c:pt idx="31">
                  <c:v>gim. Piatra</c:v>
                </c:pt>
                <c:pt idx="32">
                  <c:v>gim. Selişte</c:v>
                </c:pt>
                <c:pt idx="33">
                  <c:v>gim. Clişova</c:v>
                </c:pt>
                <c:pt idx="34">
                  <c:v>gim. Pelivan</c:v>
                </c:pt>
                <c:pt idx="35">
                  <c:v>gim. Brăneşti</c:v>
                </c:pt>
                <c:pt idx="36">
                  <c:v>gim. Chiperceni</c:v>
                </c:pt>
                <c:pt idx="37">
                  <c:v>gim. Ciocîlteni „D.Cantemir"</c:v>
                </c:pt>
                <c:pt idx="38">
                  <c:v>gim. Berezlogi</c:v>
                </c:pt>
                <c:pt idx="39">
                  <c:v>gim. Bulăieşti</c:v>
                </c:pt>
                <c:pt idx="40">
                  <c:v>filiala Podgoreni</c:v>
                </c:pt>
                <c:pt idx="41">
                  <c:v>gim. Pohrebeni</c:v>
                </c:pt>
                <c:pt idx="42">
                  <c:v>gim. Furceni</c:v>
                </c:pt>
                <c:pt idx="43">
                  <c:v>gim. Ivancea</c:v>
                </c:pt>
                <c:pt idx="44">
                  <c:v>gimn.Voroteț</c:v>
                </c:pt>
                <c:pt idx="45">
                  <c:v>gim. Cismea</c:v>
                </c:pt>
                <c:pt idx="46">
                  <c:v>gim. Jora de Jos</c:v>
                </c:pt>
              </c:strCache>
            </c:strRef>
          </c:cat>
          <c:val>
            <c:numRef>
              <c:f>Лист1!$B$2:$B$48</c:f>
              <c:numCache>
                <c:formatCode>0</c:formatCode>
                <c:ptCount val="47"/>
                <c:pt idx="0">
                  <c:v>20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12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5</c:v>
                </c:pt>
                <c:pt idx="34">
                  <c:v>5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4-44E4-BAD5-300E7FE1A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94912"/>
        <c:axId val="143861440"/>
      </c:barChart>
      <c:catAx>
        <c:axId val="12349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861440"/>
        <c:crosses val="autoZero"/>
        <c:auto val="1"/>
        <c:lblAlgn val="ctr"/>
        <c:lblOffset val="100"/>
        <c:noMultiLvlLbl val="0"/>
      </c:catAx>
      <c:valAx>
        <c:axId val="1438614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49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31550416057307E-2"/>
          <c:y val="6.2429601839111892E-2"/>
          <c:w val="0.93695224929392296"/>
          <c:h val="0.65714578722022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Лист1!$A$2:$A$34</c:f>
              <c:strCache>
                <c:ptCount val="33"/>
                <c:pt idx="0">
                  <c:v>LT „On. Ghibu”</c:v>
                </c:pt>
                <c:pt idx="1">
                  <c:v>Gimnaziul Mitoc</c:v>
                </c:pt>
                <c:pt idx="2">
                  <c:v>Gimnaziul Camencea</c:v>
                </c:pt>
                <c:pt idx="3">
                  <c:v>LT „ A. Donici”</c:v>
                </c:pt>
                <c:pt idx="4">
                  <c:v>LT  „I.L.Caragiale”</c:v>
                </c:pt>
                <c:pt idx="5">
                  <c:v>LT „Al. Russo”</c:v>
                </c:pt>
                <c:pt idx="6">
                  <c:v>Gimnaziul „V. Lupu”</c:v>
                </c:pt>
                <c:pt idx="7">
                  <c:v>Gimnaziul „G. Vieru”</c:v>
                </c:pt>
                <c:pt idx="8">
                  <c:v>Gimnaziul „D. I. Al.Teodorovici”</c:v>
                </c:pt>
                <c:pt idx="9">
                  <c:v>Gimnaziul Isacova</c:v>
                </c:pt>
                <c:pt idx="10">
                  <c:v>Gimnaziul Clișova</c:v>
                </c:pt>
                <c:pt idx="11">
                  <c:v>Gimnaziul Cucuruzeni</c:v>
                </c:pt>
                <c:pt idx="12">
                  <c:v>Gimnaziul Vatici</c:v>
                </c:pt>
                <c:pt idx="13">
                  <c:v>Gimnaziul Seliște</c:v>
                </c:pt>
                <c:pt idx="14">
                  <c:v>LT „ M. Lomonosov”</c:v>
                </c:pt>
                <c:pt idx="15">
                  <c:v>Gimnaziul Pelivan</c:v>
                </c:pt>
                <c:pt idx="16">
                  <c:v>Gimnaziul Puțintei</c:v>
                </c:pt>
                <c:pt idx="17">
                  <c:v>IP Gimnaziul Jora de Sus</c:v>
                </c:pt>
                <c:pt idx="18">
                  <c:v>Gimnaziul Sămănanca</c:v>
                </c:pt>
                <c:pt idx="19">
                  <c:v>Filiala Dîșcova</c:v>
                </c:pt>
                <c:pt idx="20">
                  <c:v>Gimnaziul Mălăiești</c:v>
                </c:pt>
                <c:pt idx="21">
                  <c:v>Gimnaziul Ghetlova</c:v>
                </c:pt>
                <c:pt idx="22">
                  <c:v>Gimnaziul „M. Moraru”</c:v>
                </c:pt>
                <c:pt idx="23">
                  <c:v>Gimnaziul Vîșcăuți</c:v>
                </c:pt>
                <c:pt idx="24">
                  <c:v>Gimnaziul Pohribeni</c:v>
                </c:pt>
                <c:pt idx="25">
                  <c:v>Gimnaziul Brăviceni</c:v>
                </c:pt>
                <c:pt idx="26">
                  <c:v>Gimnaziul Jora de Jos</c:v>
                </c:pt>
                <c:pt idx="27">
                  <c:v>Gimnaziul Piatra</c:v>
                </c:pt>
                <c:pt idx="28">
                  <c:v>Gimnaziul Biești</c:v>
                </c:pt>
                <c:pt idx="29">
                  <c:v>CE Neculaieuca</c:v>
                </c:pt>
                <c:pt idx="30">
                  <c:v>Gimnaziul „I. Creangă”</c:v>
                </c:pt>
                <c:pt idx="31">
                  <c:v>Gimnaziul Trebujeni</c:v>
                </c:pt>
                <c:pt idx="32">
                  <c:v>Gimnaziul „D. Cantemir”</c:v>
                </c:pt>
              </c:strCache>
            </c:strRef>
          </c:cat>
          <c:val>
            <c:numRef>
              <c:f>Лист1!$B$2:$B$34</c:f>
              <c:numCache>
                <c:formatCode>General</c:formatCode>
                <c:ptCount val="33"/>
                <c:pt idx="0">
                  <c:v>16</c:v>
                </c:pt>
                <c:pt idx="1">
                  <c:v>11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A-4D87-832A-32C05E7B4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786048"/>
        <c:axId val="174893888"/>
      </c:barChart>
      <c:catAx>
        <c:axId val="1747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893888"/>
        <c:crosses val="autoZero"/>
        <c:auto val="1"/>
        <c:lblAlgn val="ctr"/>
        <c:lblOffset val="100"/>
        <c:noMultiLvlLbl val="0"/>
      </c:catAx>
      <c:valAx>
        <c:axId val="17489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78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LT „On. Ghibu”</c:v>
                </c:pt>
                <c:pt idx="1">
                  <c:v>Gimnaziul Camencea</c:v>
                </c:pt>
                <c:pt idx="2">
                  <c:v>LT „Al. Russo”</c:v>
                </c:pt>
                <c:pt idx="3">
                  <c:v>LT „I. L. Caragiale”</c:v>
                </c:pt>
                <c:pt idx="4">
                  <c:v>Gimnaziul „D. și I. Al. Teodorovici”</c:v>
                </c:pt>
                <c:pt idx="5">
                  <c:v>Gimnaziul Clișova</c:v>
                </c:pt>
                <c:pt idx="6">
                  <c:v>Gimnaziul Cucuruzeni</c:v>
                </c:pt>
                <c:pt idx="7">
                  <c:v>GimnaziulGhetlova</c:v>
                </c:pt>
                <c:pt idx="8">
                  <c:v>Gimnaziul Mitoc</c:v>
                </c:pt>
                <c:pt idx="9">
                  <c:v>Gimnaziul „D. Cantemir”</c:v>
                </c:pt>
                <c:pt idx="10">
                  <c:v>Gimnaziul Jora de Sus</c:v>
                </c:pt>
                <c:pt idx="11">
                  <c:v>Gimnaziul Teleșeu</c:v>
                </c:pt>
                <c:pt idx="12">
                  <c:v>Filiala Dîșcova</c:v>
                </c:pt>
                <c:pt idx="13">
                  <c:v>Gimnaziul Puțintei</c:v>
                </c:pt>
                <c:pt idx="14">
                  <c:v>Gimnaziul Vatici</c:v>
                </c:pt>
                <c:pt idx="15">
                  <c:v>Gimnaziul Sămănanca</c:v>
                </c:pt>
                <c:pt idx="16">
                  <c:v>Gimnaziul „V.Lupu”</c:v>
                </c:pt>
                <c:pt idx="17">
                  <c:v>LT „A. Donici”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8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3-4074-A769-D5389EFD1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0699311"/>
        <c:axId val="499366351"/>
        <c:axId val="0"/>
      </c:bar3DChart>
      <c:catAx>
        <c:axId val="47069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366351"/>
        <c:crosses val="autoZero"/>
        <c:auto val="1"/>
        <c:lblAlgn val="ctr"/>
        <c:lblOffset val="100"/>
        <c:noMultiLvlLbl val="0"/>
      </c:catAx>
      <c:valAx>
        <c:axId val="49936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69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Gimnaziul Mitoc</c:v>
                </c:pt>
                <c:pt idx="1">
                  <c:v>Gimnaziul „G. Vieru”</c:v>
                </c:pt>
                <c:pt idx="2">
                  <c:v>Gimnaziul Isacova</c:v>
                </c:pt>
                <c:pt idx="3">
                  <c:v>LT „On. Ghibu”</c:v>
                </c:pt>
                <c:pt idx="4">
                  <c:v>Gimnaziul Brăviceni</c:v>
                </c:pt>
                <c:pt idx="5">
                  <c:v>Gimnaziul Vîșcăuți</c:v>
                </c:pt>
                <c:pt idx="6">
                  <c:v>Gimnaziul Pohribeni</c:v>
                </c:pt>
                <c:pt idx="7">
                  <c:v>Gimnaziul Brănești</c:v>
                </c:pt>
                <c:pt idx="8">
                  <c:v>Gimnaziul Cucuruzeni</c:v>
                </c:pt>
                <c:pt idx="9">
                  <c:v>Gimnaziul camences</c:v>
                </c:pt>
                <c:pt idx="10">
                  <c:v>Gimnaziul Jora de Sus</c:v>
                </c:pt>
                <c:pt idx="11">
                  <c:v>Gimnaziul Clișova</c:v>
                </c:pt>
                <c:pt idx="12">
                  <c:v>Gimnaziul Pelivan</c:v>
                </c:pt>
                <c:pt idx="13">
                  <c:v>Gimnaziul Seliște</c:v>
                </c:pt>
                <c:pt idx="14">
                  <c:v>Gimnaziul „V.Lupu”</c:v>
                </c:pt>
                <c:pt idx="15">
                  <c:v>Gimnaziul „D. și I. Al. Teodorovici”</c:v>
                </c:pt>
                <c:pt idx="16">
                  <c:v>LT „Al. Russo”</c:v>
                </c:pt>
                <c:pt idx="17">
                  <c:v>LT „I. L. Caragiale”</c:v>
                </c:pt>
                <c:pt idx="18">
                  <c:v>LT „A. Donici”</c:v>
                </c:pt>
                <c:pt idx="19">
                  <c:v>Gimnaziul Puțintei</c:v>
                </c:pt>
                <c:pt idx="20">
                  <c:v>Filiala Dășcova</c:v>
                </c:pt>
                <c:pt idx="21">
                  <c:v>Gimnaziul Piatra</c:v>
                </c:pt>
                <c:pt idx="22">
                  <c:v>Gimnaziul Biești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9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3-4074-A769-D5389EFD1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0699311"/>
        <c:axId val="499366351"/>
        <c:axId val="0"/>
      </c:bar3DChart>
      <c:catAx>
        <c:axId val="47069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366351"/>
        <c:crosses val="autoZero"/>
        <c:auto val="1"/>
        <c:lblAlgn val="ctr"/>
        <c:lblOffset val="100"/>
        <c:noMultiLvlLbl val="0"/>
      </c:catAx>
      <c:valAx>
        <c:axId val="49936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69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689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513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418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6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31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0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37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20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24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9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9688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56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35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90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29898" y="3771174"/>
            <a:ext cx="7277753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86918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0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6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5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50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CA255-D976-4F74-AB2E-C77F987FA518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4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3070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652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40098" y="365128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40100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40100" y="2505075"/>
            <a:ext cx="515697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00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0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9028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40100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2367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40100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03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40100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2367" y="987428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40100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288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3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6770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FD5CD0F2-3478-4AED-9D9C-672F1887539E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37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hdr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reptunghi 1"/>
          <p:cNvSpPr>
            <a:spLocks noChangeArrowheads="1"/>
          </p:cNvSpPr>
          <p:nvPr/>
        </p:nvSpPr>
        <p:spPr bwMode="auto">
          <a:xfrm>
            <a:off x="0" y="332656"/>
            <a:ext cx="11665296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Raport</a:t>
            </a: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3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privire</a:t>
            </a: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desfăşurarea</a:t>
            </a:r>
            <a:r>
              <a:rPr lang="ro-MD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Olimpiadelor</a:t>
            </a: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Raionale</a:t>
            </a:r>
            <a:r>
              <a:rPr lang="ro-MD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Republicane</a:t>
            </a: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disciplinele</a:t>
            </a: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studii</a:t>
            </a: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anul de studiu 2023 –</a:t>
            </a:r>
            <a:r>
              <a:rPr lang="en-US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o-MD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o-RO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Performanțele atinse de elevi.</a:t>
            </a:r>
            <a:endParaRPr lang="en-US" sz="3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6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Obiectivele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56" y="1268760"/>
            <a:ext cx="11809312" cy="4903440"/>
          </a:xfrm>
        </p:spPr>
        <p:txBody>
          <a:bodyPr>
            <a:no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stimularea interesului sporit al elevilor în raport de anumite discipline şi domenii ale cunoaşterii;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dezvoltarea abilităţilor de mobilizare a voinţei, facultăţilor intelectuale şi a spiritului competitiv;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favorizarea schimbului de opinii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experienţă, cu referinţă la obiectele de studii;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formarea unui cadru favorabil pentru comunicare între elevii din diferite localităţi;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selectarea, la nivel de performanţă, a potenţialului intelectual al 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aionului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cu acordarea ulterioară a unor facilităţi de manifestare a capacităţilor în interesul propriu şi cel al societăţii.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5E06CC-0656-4F10-ABDD-451C4BCF748F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136525"/>
            <a:ext cx="11449272" cy="79208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Numărul de elevi </a:t>
            </a:r>
            <a:r>
              <a:rPr lang="ro-RO" sz="4000" b="1" dirty="0" err="1">
                <a:latin typeface="Times New Roman" pitchFamily="18" charset="0"/>
                <a:cs typeface="Times New Roman" pitchFamily="18" charset="0"/>
              </a:rPr>
              <a:t>participanţi</a:t>
            </a:r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o-RO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la OR pe instituţii de </a:t>
            </a:r>
            <a:r>
              <a:rPr lang="ro-RO" sz="4000" b="1" dirty="0" err="1">
                <a:latin typeface="Times New Roman" pitchFamily="18" charset="0"/>
                <a:cs typeface="Times New Roman" pitchFamily="18" charset="0"/>
              </a:rPr>
              <a:t>învăţământ</a:t>
            </a:r>
            <a:endParaRPr lang="ru" sz="1800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495166"/>
              </p:ext>
            </p:extLst>
          </p:nvPr>
        </p:nvGraphicFramePr>
        <p:xfrm>
          <a:off x="45740" y="1484784"/>
          <a:ext cx="120253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759585-41B4-4978-B86C-9956CB2CEB1F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083458" y="1844824"/>
            <a:ext cx="3165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(total  - </a:t>
            </a:r>
            <a:r>
              <a:rPr lang="ro-MD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625 </a:t>
            </a:r>
            <a:r>
              <a:rPr lang="ro-RO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elevi)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 </a:t>
            </a:r>
            <a:r>
              <a:rPr lang="ro-MD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înregistrare – 17 elevi </a:t>
            </a:r>
            <a:r>
              <a:rPr lang="ro-MD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(608)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449272" cy="79208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Numărul de elevi participanţi la OR 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pe instituţii de </a:t>
            </a:r>
            <a:r>
              <a:rPr lang="ro-RO" sz="4000" b="1" dirty="0" err="1">
                <a:latin typeface="Times New Roman" pitchFamily="18" charset="0"/>
                <a:cs typeface="Times New Roman" pitchFamily="18" charset="0"/>
              </a:rPr>
              <a:t>învăţământ</a:t>
            </a:r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, ciclul </a:t>
            </a:r>
            <a:r>
              <a:rPr lang="ro-RO" sz="4000" b="1" dirty="0" err="1">
                <a:latin typeface="Times New Roman" pitchFamily="18" charset="0"/>
                <a:cs typeface="Times New Roman" pitchFamily="18" charset="0"/>
              </a:rPr>
              <a:t>gimnaziual</a:t>
            </a:r>
            <a:r>
              <a:rPr lang="ro-RO" sz="40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" sz="1800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019395"/>
              </p:ext>
            </p:extLst>
          </p:nvPr>
        </p:nvGraphicFramePr>
        <p:xfrm>
          <a:off x="45740" y="1484784"/>
          <a:ext cx="120253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759585-41B4-4978-B86C-9956CB2CEB1F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4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094412" y="1700808"/>
            <a:ext cx="243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total  - </a:t>
            </a:r>
            <a:r>
              <a:rPr lang="ro-MD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395 </a:t>
            </a:r>
            <a:r>
              <a:rPr lang="ro-RO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elevi)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71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804" y="1916832"/>
            <a:ext cx="10969943" cy="35569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sz="5400" b="1" i="1" dirty="0">
                <a:latin typeface="Times New Roman" pitchFamily="18" charset="0"/>
                <a:cs typeface="Times New Roman" pitchFamily="18" charset="0"/>
              </a:rPr>
              <a:t>Clasamentul </a:t>
            </a:r>
          </a:p>
          <a:p>
            <a:pPr algn="ctr">
              <a:buNone/>
            </a:pPr>
            <a:r>
              <a:rPr lang="ro-RO" sz="5400" b="1" i="1" dirty="0">
                <a:latin typeface="Times New Roman" pitchFamily="18" charset="0"/>
                <a:cs typeface="Times New Roman" pitchFamily="18" charset="0"/>
              </a:rPr>
              <a:t>instituţiilor de învăţământ conform premiilor oferite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2BE105-F65F-4A78-AD09-F9C9D7211E34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5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730751"/>
              </p:ext>
            </p:extLst>
          </p:nvPr>
        </p:nvGraphicFramePr>
        <p:xfrm>
          <a:off x="0" y="1268760"/>
          <a:ext cx="1218882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EBB17B-E0B1-4958-A40B-3E215DE9D0CD}" type="datetime1">
              <a:rPr lang="ru-RU" smtClean="0"/>
              <a:pPr rtl="0"/>
              <a:t>24.09.2024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vi-VN"/>
              <a:t>Direcția Generală Educație Orhei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6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-1" y="3989"/>
            <a:ext cx="1218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premii, pe instituţii de </a:t>
            </a:r>
            <a:r>
              <a:rPr kumimoji="0" lang="ro-RO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(ciclul gimnazial)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744A4-5349-4C6C-A95F-110A948B90C9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24.09.2024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Direcția Generală Educație Orhei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EFA0A-2F20-4B60-98C6-5FFDA469AA1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9618BE8-F1A6-4D9C-975B-548E8D600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498860"/>
              </p:ext>
            </p:extLst>
          </p:nvPr>
        </p:nvGraphicFramePr>
        <p:xfrm>
          <a:off x="117748" y="1268760"/>
          <a:ext cx="11881319" cy="486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62ED119-48C4-4BAE-BA73-5F4D52B685AC}"/>
              </a:ext>
            </a:extLst>
          </p:cNvPr>
          <p:cNvSpPr/>
          <p:nvPr/>
        </p:nvSpPr>
        <p:spPr>
          <a:xfrm>
            <a:off x="3214092" y="260648"/>
            <a:ext cx="612068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Diplome de </a:t>
            </a:r>
            <a:r>
              <a:rPr lang="ro-MD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gradul III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1769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744A4-5349-4C6C-A95F-110A948B90C9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24.09.2024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Direcția Generală Educație Orhei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EFA0A-2F20-4B60-98C6-5FFDA469AA1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9618BE8-F1A6-4D9C-975B-548E8D600D58}"/>
              </a:ext>
            </a:extLst>
          </p:cNvPr>
          <p:cNvGraphicFramePr/>
          <p:nvPr/>
        </p:nvGraphicFramePr>
        <p:xfrm>
          <a:off x="117748" y="1268760"/>
          <a:ext cx="11881319" cy="486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62ED119-48C4-4BAE-BA73-5F4D52B685AC}"/>
              </a:ext>
            </a:extLst>
          </p:cNvPr>
          <p:cNvSpPr/>
          <p:nvPr/>
        </p:nvSpPr>
        <p:spPr>
          <a:xfrm>
            <a:off x="3214092" y="260648"/>
            <a:ext cx="612068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Diplome de </a:t>
            </a:r>
            <a:r>
              <a:rPr lang="ro-MD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ro-MD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ențiune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1807"/>
      </p:ext>
    </p:extLst>
  </p:cSld>
  <p:clrMapOvr>
    <a:masterClrMapping/>
  </p:clrMapOvr>
  <p:transition spd="med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Repere_metodologice_Geo_2018</Template>
  <TotalTime>6619</TotalTime>
  <Words>215</Words>
  <Application>Microsoft Office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Euphemia</vt:lpstr>
      <vt:lpstr>Times New Roman</vt:lpstr>
      <vt:lpstr>Wingdings 3</vt:lpstr>
      <vt:lpstr>Diseño predeterminado</vt:lpstr>
      <vt:lpstr>Ион</vt:lpstr>
      <vt:lpstr>Презентация PowerPoint</vt:lpstr>
      <vt:lpstr>Obiectivele</vt:lpstr>
      <vt:lpstr>Numărul de elevi participanţi  la OR pe instituţii de învăţământ</vt:lpstr>
      <vt:lpstr>Numărul de elevi participanţi la OR  pe instituţii de învăţământ, ciclul gimnaziual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Mariana</dc:creator>
  <cp:lastModifiedBy>Admin</cp:lastModifiedBy>
  <cp:revision>494</cp:revision>
  <dcterms:created xsi:type="dcterms:W3CDTF">2017-03-03T13:28:16Z</dcterms:created>
  <dcterms:modified xsi:type="dcterms:W3CDTF">2024-09-24T12:12:38Z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