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handoutMasterIdLst>
    <p:handoutMasterId r:id="rId10"/>
  </p:handoutMasterIdLst>
  <p:sldIdLst>
    <p:sldId id="257" r:id="rId2"/>
    <p:sldId id="267" r:id="rId3"/>
    <p:sldId id="269" r:id="rId4"/>
    <p:sldId id="271" r:id="rId5"/>
    <p:sldId id="268" r:id="rId6"/>
    <p:sldId id="259" r:id="rId7"/>
    <p:sldId id="260" r:id="rId8"/>
    <p:sldId id="261" r:id="rId9"/>
  </p:sldIdLst>
  <p:sldSz cx="12192000" cy="6858000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21C3-4D82-B276-2C7F8E9FD3D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1C3-4D82-B276-2C7F8E9FD3D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21C3-4D82-B276-2C7F8E9FD3D5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1C3-4D82-B276-2C7F8E9FD3D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21C3-4D82-B276-2C7F8E9FD3D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21C3-4D82-B276-2C7F8E9FD3D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21C3-4D82-B276-2C7F8E9FD3D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21C3-4D82-B276-2C7F8E9FD3D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21C3-4D82-B276-2C7F8E9FD3D5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21C3-4D82-B276-2C7F8E9FD3D5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A-21C3-4D82-B276-2C7F8E9FD3D5}"/>
              </c:ext>
            </c:extLst>
          </c:dPt>
          <c:dPt>
            <c:idx val="1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21C3-4D82-B276-2C7F8E9FD3D5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C-21C3-4D82-B276-2C7F8E9FD3D5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21C3-4D82-B276-2C7F8E9FD3D5}"/>
              </c:ext>
            </c:extLst>
          </c:dPt>
          <c:dPt>
            <c:idx val="14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E-21C3-4D82-B276-2C7F8E9FD3D5}"/>
              </c:ext>
            </c:extLst>
          </c:dPt>
          <c:dPt>
            <c:idx val="15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21C3-4D82-B276-2C7F8E9FD3D5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0-21C3-4D82-B276-2C7F8E9FD3D5}"/>
              </c:ext>
            </c:extLst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21C3-4D82-B276-2C7F8E9FD3D5}"/>
              </c:ext>
            </c:extLst>
          </c:dPt>
          <c:dPt>
            <c:idx val="18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2-21C3-4D82-B276-2C7F8E9FD3D5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21C3-4D82-B276-2C7F8E9FD3D5}"/>
              </c:ext>
            </c:extLst>
          </c:dPt>
          <c:dPt>
            <c:idx val="2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4-21C3-4D82-B276-2C7F8E9FD3D5}"/>
              </c:ext>
            </c:extLst>
          </c:dPt>
          <c:dPt>
            <c:idx val="21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21C3-4D82-B276-2C7F8E9FD3D5}"/>
              </c:ext>
            </c:extLst>
          </c:dPt>
          <c:dPt>
            <c:idx val="22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6-21C3-4D82-B276-2C7F8E9FD3D5}"/>
              </c:ext>
            </c:extLst>
          </c:dPt>
          <c:dPt>
            <c:idx val="23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7-21C3-4D82-B276-2C7F8E9FD3D5}"/>
              </c:ext>
            </c:extLst>
          </c:dPt>
          <c:cat>
            <c:strRef>
              <c:f>Лист1!$A$2:$A$25</c:f>
              <c:strCache>
                <c:ptCount val="24"/>
                <c:pt idx="0">
                  <c:v>Remunerarea muncii</c:v>
                </c:pt>
                <c:pt idx="1">
                  <c:v>Prime de asigurare obligatorie</c:v>
                </c:pt>
                <c:pt idx="2">
                  <c:v>Energia electrică</c:v>
                </c:pt>
                <c:pt idx="3">
                  <c:v>Energia termică</c:v>
                </c:pt>
                <c:pt idx="4">
                  <c:v>Apa și canalizare</c:v>
                </c:pt>
                <c:pt idx="5">
                  <c:v>Alte servicii comunale</c:v>
                </c:pt>
                <c:pt idx="6">
                  <c:v>Servicii informaționale</c:v>
                </c:pt>
                <c:pt idx="7">
                  <c:v>Servicii de telecomunicații</c:v>
                </c:pt>
                <c:pt idx="8">
                  <c:v>Servicii de reparații curente</c:v>
                </c:pt>
                <c:pt idx="9">
                  <c:v>Formare profesională</c:v>
                </c:pt>
                <c:pt idx="10">
                  <c:v>Indemnizații pentru incapacitatea temporară de muncă</c:v>
                </c:pt>
                <c:pt idx="11">
                  <c:v>Contribuții de asigurări sociale</c:v>
                </c:pt>
                <c:pt idx="12">
                  <c:v>Deplasări de serviciu</c:v>
                </c:pt>
                <c:pt idx="13">
                  <c:v>Servicii neatribuite altor aliniate</c:v>
                </c:pt>
                <c:pt idx="14">
                  <c:v>Procurarea uneltelor și sculelor, inventarul de producere și gospodăresc</c:v>
                </c:pt>
                <c:pt idx="15">
                  <c:v>Procurarea combustibilului, carburanților și librifantelor</c:v>
                </c:pt>
                <c:pt idx="16">
                  <c:v>Procurarea pieselor de schimb</c:v>
                </c:pt>
                <c:pt idx="17">
                  <c:v>Procurarea medicamentelor și materialelor sanitare</c:v>
                </c:pt>
                <c:pt idx="18">
                  <c:v>Procurarea materialelor de uz gospodăresc și rechizite de birou</c:v>
                </c:pt>
                <c:pt idx="19">
                  <c:v>Procurarea materialelor de construcție</c:v>
                </c:pt>
                <c:pt idx="20">
                  <c:v>Procurarea accesoriilor </c:v>
                </c:pt>
                <c:pt idx="21">
                  <c:v>Reparații capitale ale construcțiilor</c:v>
                </c:pt>
                <c:pt idx="22">
                  <c:v>Asigurarea alimentației elevilor</c:v>
                </c:pt>
                <c:pt idx="23">
                  <c:v>Compensații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7847.2</c:v>
                </c:pt>
                <c:pt idx="1">
                  <c:v>28.8</c:v>
                </c:pt>
                <c:pt idx="2">
                  <c:v>80.900000000000006</c:v>
                </c:pt>
                <c:pt idx="3">
                  <c:v>342.2</c:v>
                </c:pt>
                <c:pt idx="4">
                  <c:v>160</c:v>
                </c:pt>
                <c:pt idx="5">
                  <c:v>8</c:v>
                </c:pt>
                <c:pt idx="6">
                  <c:v>18.7</c:v>
                </c:pt>
                <c:pt idx="7">
                  <c:v>5.0999999999999996</c:v>
                </c:pt>
                <c:pt idx="8">
                  <c:v>89.6</c:v>
                </c:pt>
                <c:pt idx="9">
                  <c:v>40.299999999999997</c:v>
                </c:pt>
                <c:pt idx="10">
                  <c:v>33.9</c:v>
                </c:pt>
                <c:pt idx="11">
                  <c:v>2237.1999999999998</c:v>
                </c:pt>
                <c:pt idx="12">
                  <c:v>4.8</c:v>
                </c:pt>
                <c:pt idx="13">
                  <c:v>46.5</c:v>
                </c:pt>
                <c:pt idx="14">
                  <c:v>41.9</c:v>
                </c:pt>
                <c:pt idx="15">
                  <c:v>4.9000000000000004</c:v>
                </c:pt>
                <c:pt idx="16">
                  <c:v>0.6</c:v>
                </c:pt>
                <c:pt idx="17">
                  <c:v>3.6</c:v>
                </c:pt>
                <c:pt idx="18">
                  <c:v>76.8</c:v>
                </c:pt>
                <c:pt idx="19">
                  <c:v>77.7</c:v>
                </c:pt>
                <c:pt idx="20">
                  <c:v>3.4</c:v>
                </c:pt>
                <c:pt idx="21">
                  <c:v>33.4</c:v>
                </c:pt>
                <c:pt idx="22">
                  <c:v>33.1</c:v>
                </c:pt>
                <c:pt idx="2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21C3-4D82-B276-2C7F8E9FD3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675095199728935"/>
          <c:y val="3.9409571028519892E-2"/>
          <c:w val="0.39220738125060561"/>
          <c:h val="0.9004841965745450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0.64687454398144262"/>
          <c:h val="0.9484375031719055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6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47CF-4972-BF61-901A51814FA1}"/>
              </c:ext>
            </c:extLst>
          </c:dPt>
          <c:dPt>
            <c:idx val="1"/>
            <c:bubble3D val="0"/>
            <c:explosion val="22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7CF-4972-BF61-901A51814FA1}"/>
              </c:ext>
            </c:extLst>
          </c:dPt>
          <c:dPt>
            <c:idx val="2"/>
            <c:bubble3D val="0"/>
            <c:explosion val="27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7CF-4972-BF61-901A51814FA1}"/>
              </c:ext>
            </c:extLst>
          </c:dPt>
          <c:dPt>
            <c:idx val="3"/>
            <c:bubble3D val="0"/>
            <c:explosion val="3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7CF-4972-BF61-901A51814FA1}"/>
              </c:ext>
            </c:extLst>
          </c:dPt>
          <c:dPt>
            <c:idx val="4"/>
            <c:bubble3D val="0"/>
            <c:explosion val="29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7CF-4972-BF61-901A51814FA1}"/>
              </c:ext>
            </c:extLst>
          </c:dPt>
          <c:dPt>
            <c:idx val="5"/>
            <c:bubble3D val="0"/>
            <c:explosion val="27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7CF-4972-BF61-901A51814FA1}"/>
              </c:ext>
            </c:extLst>
          </c:dPt>
          <c:dPt>
            <c:idx val="6"/>
            <c:bubble3D val="0"/>
            <c:explosion val="23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47CF-4972-BF61-901A51814FA1}"/>
              </c:ext>
            </c:extLst>
          </c:dPt>
          <c:dPt>
            <c:idx val="7"/>
            <c:bubble3D val="0"/>
            <c:explosion val="22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7CF-4972-BF61-901A51814FA1}"/>
              </c:ext>
            </c:extLst>
          </c:dPt>
          <c:cat>
            <c:strRef>
              <c:f>Лист1!$A$2:$A$9</c:f>
              <c:strCache>
                <c:ptCount val="8"/>
                <c:pt idx="0">
                  <c:v>Retribuirea muncii</c:v>
                </c:pt>
                <c:pt idx="1">
                  <c:v>Contribuțiile obligatorii</c:v>
                </c:pt>
                <c:pt idx="2">
                  <c:v>Plata pentru mărfuri și servicii</c:v>
                </c:pt>
                <c:pt idx="3">
                  <c:v>Procurări materiale și mijloace fixe</c:v>
                </c:pt>
                <c:pt idx="4">
                  <c:v>Reparații capitale</c:v>
                </c:pt>
                <c:pt idx="5">
                  <c:v>Indemnizații pentru incapacitatea de lucru</c:v>
                </c:pt>
                <c:pt idx="6">
                  <c:v>Compensații pentru personalul didactic</c:v>
                </c:pt>
                <c:pt idx="7">
                  <c:v>Asigurarea alimentației elevilor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8044.5999999999995</c:v>
                </c:pt>
                <c:pt idx="1">
                  <c:v>2237.2000000000003</c:v>
                </c:pt>
                <c:pt idx="2">
                  <c:v>1264.6999999999998</c:v>
                </c:pt>
                <c:pt idx="3">
                  <c:v>558.29999999999995</c:v>
                </c:pt>
                <c:pt idx="4">
                  <c:v>946.2</c:v>
                </c:pt>
                <c:pt idx="5">
                  <c:v>28</c:v>
                </c:pt>
                <c:pt idx="6">
                  <c:v>100</c:v>
                </c:pt>
                <c:pt idx="7">
                  <c:v>53.3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7CF-4972-BF61-901A51814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45594998873581"/>
          <c:y val="4.5334212270287125E-2"/>
          <c:w val="0.32594069881889787"/>
          <c:h val="0.953230010258980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9EAB7-E554-42A3-A686-D2B94FD2F223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30AF1-1E20-4EEC-92B1-13903C43FB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630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634687" y="2506452"/>
            <a:ext cx="8958693" cy="1845097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8294" y="5057853"/>
            <a:ext cx="8755087" cy="1221640"/>
          </a:xfrm>
          <a:noFill/>
        </p:spPr>
        <p:txBody>
          <a:bodyPr>
            <a:normAutofit/>
          </a:bodyPr>
          <a:lstStyle>
            <a:lvl1pPr marL="0" indent="0" algn="r">
              <a:buNone/>
              <a:defRPr sz="3733" b="0" i="0">
                <a:solidFill>
                  <a:srgbClr val="002060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51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5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732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7967" y="5223494"/>
            <a:ext cx="1727607" cy="621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82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0" y="171294"/>
            <a:ext cx="10994760" cy="1189327"/>
          </a:xfrm>
        </p:spPr>
        <p:txBody>
          <a:bodyPr>
            <a:normAutofit/>
          </a:bodyPr>
          <a:lstStyle>
            <a:lvl1pPr algn="r">
              <a:defRPr sz="48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621" y="1800147"/>
            <a:ext cx="10994760" cy="4479341"/>
          </a:xfrm>
        </p:spPr>
        <p:txBody>
          <a:bodyPr/>
          <a:lstStyle>
            <a:lvl1pPr algn="l">
              <a:defRPr sz="3733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126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901" y="578507"/>
            <a:ext cx="7940660" cy="763525"/>
          </a:xfrm>
        </p:spPr>
        <p:txBody>
          <a:bodyPr>
            <a:normAutofit/>
          </a:bodyPr>
          <a:lstStyle>
            <a:lvl1pPr algn="l">
              <a:defRPr sz="48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1901" y="1598079"/>
            <a:ext cx="7940660" cy="4681415"/>
          </a:xfrm>
        </p:spPr>
        <p:txBody>
          <a:bodyPr/>
          <a:lstStyle>
            <a:lvl1pPr>
              <a:defRPr sz="3733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64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62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72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0" y="374901"/>
            <a:ext cx="10994761" cy="1018033"/>
          </a:xfrm>
        </p:spPr>
        <p:txBody>
          <a:bodyPr>
            <a:normAutofit/>
          </a:bodyPr>
          <a:lstStyle>
            <a:lvl1pPr algn="r">
              <a:defRPr sz="48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5839" y="2242820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rgbClr val="002060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5839" y="2818181"/>
            <a:ext cx="5386917" cy="2850495"/>
          </a:xfrm>
        </p:spPr>
        <p:txBody>
          <a:bodyPr/>
          <a:lstStyle>
            <a:lvl1pPr algn="ctr">
              <a:defRPr sz="3200">
                <a:solidFill>
                  <a:srgbClr val="002060"/>
                </a:solidFill>
              </a:defRPr>
            </a:lvl1pPr>
            <a:lvl2pPr algn="ctr">
              <a:defRPr sz="2667">
                <a:solidFill>
                  <a:srgbClr val="002060"/>
                </a:solidFill>
              </a:defRPr>
            </a:lvl2pPr>
            <a:lvl3pPr algn="ctr">
              <a:defRPr sz="2400">
                <a:solidFill>
                  <a:srgbClr val="002060"/>
                </a:solidFill>
              </a:defRPr>
            </a:lvl3pPr>
            <a:lvl4pPr algn="ctr">
              <a:defRPr sz="2133">
                <a:solidFill>
                  <a:srgbClr val="002060"/>
                </a:solidFill>
              </a:defRPr>
            </a:lvl4pPr>
            <a:lvl5pPr algn="ctr">
              <a:defRPr sz="2133">
                <a:solidFill>
                  <a:srgbClr val="002060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1" y="2242820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rgbClr val="002060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1" y="2818181"/>
            <a:ext cx="5389033" cy="2850495"/>
          </a:xfrm>
        </p:spPr>
        <p:txBody>
          <a:bodyPr/>
          <a:lstStyle>
            <a:lvl1pPr algn="ctr">
              <a:defRPr sz="3200">
                <a:solidFill>
                  <a:srgbClr val="002060"/>
                </a:solidFill>
              </a:defRPr>
            </a:lvl1pPr>
            <a:lvl2pPr algn="ctr">
              <a:defRPr sz="2667">
                <a:solidFill>
                  <a:srgbClr val="002060"/>
                </a:solidFill>
              </a:defRPr>
            </a:lvl2pPr>
            <a:lvl3pPr algn="ctr">
              <a:defRPr sz="2400">
                <a:solidFill>
                  <a:srgbClr val="002060"/>
                </a:solidFill>
              </a:defRPr>
            </a:lvl3pPr>
            <a:lvl4pPr algn="ctr">
              <a:defRPr sz="2133">
                <a:solidFill>
                  <a:srgbClr val="002060"/>
                </a:solidFill>
              </a:defRPr>
            </a:lvl4pPr>
            <a:lvl5pPr algn="ctr">
              <a:defRPr sz="2133">
                <a:solidFill>
                  <a:srgbClr val="002060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9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541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01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C85BB-C115-435E-AC11-6F0D14E64196}" type="datetimeFigureOut">
              <a:rPr lang="ru-RU" smtClean="0"/>
              <a:pPr/>
              <a:t>24.01.2022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87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22809" y="5012903"/>
            <a:ext cx="8958693" cy="1845097"/>
          </a:xfrm>
        </p:spPr>
        <p:txBody>
          <a:bodyPr>
            <a:normAutofit fontScale="90000"/>
          </a:bodyPr>
          <a:lstStyle/>
          <a:p>
            <a:pPr algn="ctr"/>
            <a:r>
              <a:rPr lang="ro-RO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PROGNOZA BUGETULUI </a:t>
            </a:r>
            <a:br>
              <a:rPr lang="ro-RO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PENTRU ANUL </a:t>
            </a:r>
            <a:r>
              <a:rPr lang="ro-RO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75721" y="401446"/>
            <a:ext cx="5109953" cy="122164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o-RO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INSTITUȚIA PUBLICĂ LICEUL </a:t>
            </a:r>
          </a:p>
          <a:p>
            <a:pPr algn="ctr"/>
            <a:r>
              <a:rPr lang="ro-RO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TEORETIC „ȘTEFAN VODĂ” </a:t>
            </a:r>
          </a:p>
          <a:p>
            <a:pPr algn="ctr"/>
            <a:r>
              <a:rPr lang="ro-RO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DIN OR. ȘTEFAN VODĂ</a:t>
            </a:r>
            <a:endParaRPr lang="ru-RU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768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1886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o-RO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CHELTUIELI 2021 (IPLT „Ștefan Vodă)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647174"/>
              </p:ext>
            </p:extLst>
          </p:nvPr>
        </p:nvGraphicFramePr>
        <p:xfrm>
          <a:off x="0" y="642799"/>
          <a:ext cx="12192001" cy="6229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0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1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0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99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 mii 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în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7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muncii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6313,0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6312,9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financiare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0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 de asigurare obligatorie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Deplasări de serviciu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3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electrică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poștale și de curierat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3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 de</a:t>
                      </a:r>
                      <a:r>
                        <a:rPr lang="ro-RO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asigurări sociale de stat obligatorii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1796,6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1796,5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construcție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3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 și canalizare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Compensații bănești pentru personalul didactic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7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servicii comunale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Taxe,</a:t>
                      </a:r>
                      <a:r>
                        <a:rPr lang="ro-MD" sz="14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amenzi, penalități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07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informaționale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Procurarea materialelor pentru scopuri didactice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o-MD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o-MD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Servicii</a:t>
                      </a:r>
                      <a:r>
                        <a:rPr lang="ro-MD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locațiune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301,2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674274"/>
                  </a:ext>
                </a:extLst>
              </a:tr>
              <a:tr h="2607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telecomunicații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Reparații capitale ale clădirilor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3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locațiune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354,9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354,9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Procurarea combustibilului, carburant lubrifiant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3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reparații curente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Procurarea medicamentelor și materialelor sanitare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2,2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3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Formare profesională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Procurarea uneltelor și sculelor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676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Indemnizații pentru incapacitatea temporară de muncă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Reparații capitale a construcțiilor speciale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1611,0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1610,3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67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Procurarea altor materiale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34093"/>
                  </a:ext>
                </a:extLst>
              </a:tr>
              <a:tr h="3703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neatribuite altor aliniate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pieselor d schimb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67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Procurarea materialelor de uz gospodăresc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7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Sold accesibil de alocații la 31.12.2021</a:t>
                      </a:r>
                      <a:r>
                        <a:rPr lang="ro-MD" sz="17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7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rgbClr val="FF0000"/>
                        </a:solidFill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29,7</a:t>
                      </a:r>
                      <a:endParaRPr lang="ru-RU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17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1886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o-RO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CHELTUIELI 2021 (Căminul IPLT „Ștefan Vodă”)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7644285"/>
              </p:ext>
            </p:extLst>
          </p:nvPr>
        </p:nvGraphicFramePr>
        <p:xfrm>
          <a:off x="0" y="697651"/>
          <a:ext cx="12192001" cy="6160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0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1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0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3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 mii 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în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muncii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318,7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307,6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 de asigurări sociale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91,3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91,3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 de asigurare obligatorie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construcție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electrică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29,3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accesoriilor de pat, îmbrăcăminte, încălțăminte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financiare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altor materiale (butoane, bidoane, lăzi ș.a.)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 și canalizare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uneltelor și sculelor, inventarul 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producere și gospodăresc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servicii comunale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neatribuite altor </a:t>
                      </a:r>
                      <a:r>
                        <a:rPr lang="ro-RO" sz="1400" b="1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aliniate</a:t>
                      </a:r>
                      <a:endParaRPr lang="ru-RU" sz="1400" b="1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25,1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telecomunicații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mașinilor și utilajelor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informaționale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medicamentelor și materialelor sanitare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reparații curente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59,6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59,6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uz gospodăresc și rechizite de birou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19,7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Servicii</a:t>
                      </a:r>
                      <a:r>
                        <a:rPr lang="ro-MD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locațiune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85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Indemnizații pentru incapacitatea temporară de muncă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7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92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1886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o-RO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CHELTUIELI 2021 (Gimnaziul Marianca de jos)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676365"/>
              </p:ext>
            </p:extLst>
          </p:nvPr>
        </p:nvGraphicFramePr>
        <p:xfrm>
          <a:off x="0" y="697650"/>
          <a:ext cx="12192001" cy="6130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0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1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0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4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 mii 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 pentru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i="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alimentația elevilor</a:t>
                      </a:r>
                      <a:endParaRPr lang="ru-RU" sz="1400" i="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în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muncii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1217,2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1216,3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muncii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11,2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10,4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 de asigurare obligatorie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 de asigurări sociale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3,3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electrică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Compensații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4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Gaze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93,4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Asigurarea alimentației elevilor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33,1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 de asigurări sociale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346,3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346,3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Deplasări de serviciu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informaționale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telecomunicații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financiare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6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reparații curente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combustibilului, carburanților și librifantelor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25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Formare profesională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construcție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6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Indemnizații pentru incapacitatea temporară de muncă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10,4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medicamentelor și materialelor sanitare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25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neatribuite altor aliniate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7,7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7,6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uz gospodăresc și rechizite de birou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7,4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7,3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77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Sevicii poștale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7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Sold accesibil de alocații la 31.12.2021</a:t>
                      </a:r>
                      <a:r>
                        <a:rPr lang="ro-MD" sz="17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7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25,3</a:t>
                      </a: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73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72164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o-RO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CHELTUIELI </a:t>
            </a:r>
            <a:r>
              <a:rPr lang="ro-RO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99356947"/>
              </p:ext>
            </p:extLst>
          </p:nvPr>
        </p:nvGraphicFramePr>
        <p:xfrm>
          <a:off x="-1" y="721648"/>
          <a:ext cx="12191999" cy="6136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868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9894"/>
            <a:ext cx="12192000" cy="79450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o-RO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CHELTUIELI PROGNOZATE PENTRU 2022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756881"/>
              </p:ext>
            </p:extLst>
          </p:nvPr>
        </p:nvGraphicFramePr>
        <p:xfrm>
          <a:off x="229435" y="1091104"/>
          <a:ext cx="11700388" cy="5615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9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9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1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0123">
                  <a:extLst>
                    <a:ext uri="{9D8B030D-6E8A-4147-A177-3AD203B41FA5}">
                      <a16:colId xmlns:a16="http://schemas.microsoft.com/office/drawing/2014/main" val="1290543105"/>
                    </a:ext>
                  </a:extLst>
                </a:gridCol>
              </a:tblGrid>
              <a:tr h="645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Denumirea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IPLT „Ștefan</a:t>
                      </a:r>
                      <a:r>
                        <a:rPr lang="ro-RO" sz="25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Vodă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Cămin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Filiala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Gimnaziul</a:t>
                      </a:r>
                      <a:r>
                        <a:rPr lang="ro-MD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Marianca de Jos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muncii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6802,6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328,8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992,7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Contribuțiile </a:t>
                      </a: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asigurări</a:t>
                      </a:r>
                      <a:r>
                        <a:rPr lang="ro-RO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sociale obligatorii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1972,7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95,4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287,9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773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Plata pentru diverse</a:t>
                      </a:r>
                      <a:r>
                        <a:rPr lang="ro-RO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(energie, telecomunicații etc.)</a:t>
                      </a: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780,6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660,8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81,7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Indemnizații pentru incapacitatea de </a:t>
                      </a: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lucru (angajator)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Procurări materiale și mijloace fixe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351,6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17,3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Reparații capitale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1006,8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Compensații pentru</a:t>
                      </a:r>
                      <a:r>
                        <a:rPr lang="ro-MD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pers. </a:t>
                      </a:r>
                      <a:r>
                        <a:rPr lang="ro-MD" sz="20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didac</a:t>
                      </a:r>
                      <a:r>
                        <a:rPr lang="ro-MD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013935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Asigurarea alimentației</a:t>
                      </a:r>
                      <a:r>
                        <a:rPr lang="ro-RO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elevilor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49,8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cheltuieli generale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2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12235,1 mii lei</a:t>
                      </a:r>
                      <a:endParaRPr lang="ru-RU" sz="2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1439,6mii lei</a:t>
                      </a:r>
                      <a:endParaRPr lang="ru-RU" sz="2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1479,4 </a:t>
                      </a:r>
                      <a:r>
                        <a:rPr lang="ro-RO" sz="2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</a:t>
                      </a:r>
                      <a:endParaRPr lang="ru-RU" sz="2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46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0" cy="79450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o-R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CHELTUIELI 2022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00553984"/>
              </p:ext>
            </p:extLst>
          </p:nvPr>
        </p:nvGraphicFramePr>
        <p:xfrm>
          <a:off x="0" y="1324577"/>
          <a:ext cx="12192000" cy="5533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098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06680"/>
            <a:ext cx="12192000" cy="1143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o-RO" sz="4500" b="1" dirty="0" smtClean="0"/>
              <a:t>CHELTUIELI PLANIFICATE PENTRU MĂRFURI ȘI SERVICII</a:t>
            </a:r>
            <a:endParaRPr lang="ru-RU" sz="45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606308"/>
              </p:ext>
            </p:extLst>
          </p:nvPr>
        </p:nvGraphicFramePr>
        <p:xfrm>
          <a:off x="0" y="800156"/>
          <a:ext cx="12191998" cy="6057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0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1604081079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52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88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3749">
                  <a:extLst>
                    <a:ext uri="{9D8B030D-6E8A-4147-A177-3AD203B41FA5}">
                      <a16:colId xmlns:a16="http://schemas.microsoft.com/office/drawing/2014/main" val="3652008995"/>
                    </a:ext>
                  </a:extLst>
                </a:gridCol>
                <a:gridCol w="11239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90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Denumirea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Liceu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Cămin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Filiala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Denumirea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Cămin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Filiala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electrică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neatribuite altor aliniate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3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</a:t>
                      </a:r>
                      <a:r>
                        <a:rPr lang="ro-RO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termică/servicii de locațiune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497,1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353,2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mașinilor și utilajelor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8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 și </a:t>
                      </a:r>
                      <a:r>
                        <a:rPr lang="ro-RO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canalizare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uneltelor și sculelor, inventarul de producere și gospodăresc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141,6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servicii comunale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altor </a:t>
                      </a:r>
                      <a:r>
                        <a:rPr lang="ro-RO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materiale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 +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58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informaționale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combustibilului, carburanților și librifantelor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7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telecomunicații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pieselor de schimb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58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transport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medicamentelor și materialelor sanitare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3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reparații curente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pentru scopuri didactice, științifice și alte scopuri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7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Formare </a:t>
                      </a:r>
                      <a:r>
                        <a:rPr lang="ro-RO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profesională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Deplasări de serviciu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uz gospodăresc și rechizite de birou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27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</a:t>
                      </a:r>
                      <a:r>
                        <a:rPr lang="ro-RO" sz="17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poștale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7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Servicii</a:t>
                      </a:r>
                      <a:r>
                        <a:rPr lang="ro-RO" sz="17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financiare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</a:t>
                      </a:r>
                      <a:r>
                        <a:rPr lang="ro-RO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materialelor de </a:t>
                      </a:r>
                      <a:r>
                        <a:rPr lang="ro-RO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construcție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Procurare accesorii de pat, îmbr.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22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0372-bitcoin-template-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765</TotalTime>
  <Words>844</Words>
  <Application>Microsoft Office PowerPoint</Application>
  <PresentationFormat>Широкоэкранный</PresentationFormat>
  <Paragraphs>402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160372-bitcoin-template-16x9</vt:lpstr>
      <vt:lpstr>PROGNOZA BUGETULUI  PENTRU ANUL 2022 </vt:lpstr>
      <vt:lpstr>CHELTUIELI 2021 (IPLT „Ștefan Vodă)</vt:lpstr>
      <vt:lpstr>CHELTUIELI 2021 (Căminul IPLT „Ștefan Vodă”)</vt:lpstr>
      <vt:lpstr>CHELTUIELI 2021 (Gimnaziul Marianca de jos)</vt:lpstr>
      <vt:lpstr>CHELTUIELI 2021</vt:lpstr>
      <vt:lpstr>CHELTUIELI PROGNOZATE PENTRU 2022</vt:lpstr>
      <vt:lpstr>CHELTUIELI 2022</vt:lpstr>
      <vt:lpstr>CHELTUIELI PLANIFICATE PENTRU MĂRFURI ȘI SERVICII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User</cp:lastModifiedBy>
  <cp:revision>65</cp:revision>
  <cp:lastPrinted>2022-01-24T12:38:44Z</cp:lastPrinted>
  <dcterms:created xsi:type="dcterms:W3CDTF">2018-10-08T11:04:11Z</dcterms:created>
  <dcterms:modified xsi:type="dcterms:W3CDTF">2022-01-24T12:40:36Z</dcterms:modified>
</cp:coreProperties>
</file>