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67" r:id="rId3"/>
    <p:sldId id="269" r:id="rId4"/>
    <p:sldId id="271" r:id="rId5"/>
    <p:sldId id="26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54" y="1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21C3-4D82-B276-2C7F8E9FD3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21C3-4D82-B276-2C7F8E9FD3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21C3-4D82-B276-2C7F8E9FD3D5}"/>
              </c:ext>
            </c:extLst>
          </c:dPt>
          <c:dPt>
            <c:idx val="3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21C3-4D82-B276-2C7F8E9FD3D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21C3-4D82-B276-2C7F8E9FD3D5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21C3-4D82-B276-2C7F8E9FD3D5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21C3-4D82-B276-2C7F8E9FD3D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21C3-4D82-B276-2C7F8E9FD3D5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21C3-4D82-B276-2C7F8E9FD3D5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21C3-4D82-B276-2C7F8E9FD3D5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21C3-4D82-B276-2C7F8E9FD3D5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21C3-4D82-B276-2C7F8E9FD3D5}"/>
              </c:ext>
            </c:extLst>
          </c:dPt>
          <c:dPt>
            <c:idx val="1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21C3-4D82-B276-2C7F8E9FD3D5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21C3-4D82-B276-2C7F8E9FD3D5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E-21C3-4D82-B276-2C7F8E9FD3D5}"/>
              </c:ext>
            </c:extLst>
          </c:dPt>
          <c:dPt>
            <c:idx val="15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21C3-4D82-B276-2C7F8E9FD3D5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21C3-4D82-B276-2C7F8E9FD3D5}"/>
              </c:ext>
            </c:extLst>
          </c:dPt>
          <c:dPt>
            <c:idx val="17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21C3-4D82-B276-2C7F8E9FD3D5}"/>
              </c:ext>
            </c:extLst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2-21C3-4D82-B276-2C7F8E9FD3D5}"/>
              </c:ext>
            </c:extLst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21C3-4D82-B276-2C7F8E9FD3D5}"/>
              </c:ext>
            </c:extLst>
          </c:dPt>
          <c:dPt>
            <c:idx val="20"/>
            <c:bubble3D val="0"/>
            <c:spPr>
              <a:solidFill>
                <a:schemeClr val="bg1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4-21C3-4D82-B276-2C7F8E9FD3D5}"/>
              </c:ext>
            </c:extLst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5-21C3-4D82-B276-2C7F8E9FD3D5}"/>
              </c:ext>
            </c:extLst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6-21C3-4D82-B276-2C7F8E9FD3D5}"/>
              </c:ext>
            </c:extLst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7-21C3-4D82-B276-2C7F8E9FD3D5}"/>
              </c:ext>
            </c:extLst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</c:dPt>
          <c:cat>
            <c:strRef>
              <c:f>Лист1!$A$2:$A$27</c:f>
              <c:strCache>
                <c:ptCount val="26"/>
                <c:pt idx="0">
                  <c:v>Remunerarea muncii</c:v>
                </c:pt>
                <c:pt idx="1">
                  <c:v>Prime de asigurare obligatorie</c:v>
                </c:pt>
                <c:pt idx="2">
                  <c:v>Energia electrică</c:v>
                </c:pt>
                <c:pt idx="3">
                  <c:v>Energia termică</c:v>
                </c:pt>
                <c:pt idx="4">
                  <c:v>Apa și canalizare</c:v>
                </c:pt>
                <c:pt idx="5">
                  <c:v>Alte servicii comunale</c:v>
                </c:pt>
                <c:pt idx="6">
                  <c:v>Servicii informaționale</c:v>
                </c:pt>
                <c:pt idx="7">
                  <c:v>Servicii de telecomunicații</c:v>
                </c:pt>
                <c:pt idx="8">
                  <c:v>Servicii de transport</c:v>
                </c:pt>
                <c:pt idx="9">
                  <c:v>Servicii de reparații curente</c:v>
                </c:pt>
                <c:pt idx="10">
                  <c:v>Formare profesională</c:v>
                </c:pt>
                <c:pt idx="11">
                  <c:v>Indemnizații pentru incapacitatea temporară de muncă</c:v>
                </c:pt>
                <c:pt idx="12">
                  <c:v>Contribuții de asigurări sociale</c:v>
                </c:pt>
                <c:pt idx="13">
                  <c:v>Deplasări de serviciu</c:v>
                </c:pt>
                <c:pt idx="14">
                  <c:v>Servicii neatribuite altor aliniate</c:v>
                </c:pt>
                <c:pt idx="15">
                  <c:v>Procurarea uneltelor și sculelor, inventarul de producere și gospodăresc</c:v>
                </c:pt>
                <c:pt idx="16">
                  <c:v>Procurarea altor mijloace fixe</c:v>
                </c:pt>
                <c:pt idx="17">
                  <c:v>Procurarea combustibilului, carburanților și librifantelor</c:v>
                </c:pt>
                <c:pt idx="18">
                  <c:v>Procurarea pieselor de schimb</c:v>
                </c:pt>
                <c:pt idx="19">
                  <c:v>Procurarea medicamentelor și materialelor sanitare</c:v>
                </c:pt>
                <c:pt idx="20">
                  <c:v>Procurarea materialelor de uz gospodăresc și rechizite de birou</c:v>
                </c:pt>
                <c:pt idx="21">
                  <c:v>Procurarea materialelor de construcție</c:v>
                </c:pt>
                <c:pt idx="22">
                  <c:v>Procurarea accesoriilor </c:v>
                </c:pt>
                <c:pt idx="23">
                  <c:v>Reparații capitale ale construcțiilor</c:v>
                </c:pt>
                <c:pt idx="24">
                  <c:v>Asigurarea alimentației elevilor</c:v>
                </c:pt>
                <c:pt idx="25">
                  <c:v>Compensații</c:v>
                </c:pt>
              </c:strCache>
            </c:strRef>
          </c:cat>
          <c:val>
            <c:numRef>
              <c:f>Лист1!$B$2:$B$27</c:f>
              <c:numCache>
                <c:formatCode>General</c:formatCode>
                <c:ptCount val="26"/>
                <c:pt idx="0">
                  <c:v>7487.7</c:v>
                </c:pt>
                <c:pt idx="1">
                  <c:v>336.97</c:v>
                </c:pt>
                <c:pt idx="2">
                  <c:v>80.225999999999999</c:v>
                </c:pt>
                <c:pt idx="3">
                  <c:v>451.3</c:v>
                </c:pt>
                <c:pt idx="4">
                  <c:v>186</c:v>
                </c:pt>
                <c:pt idx="5">
                  <c:v>9.48</c:v>
                </c:pt>
                <c:pt idx="6">
                  <c:v>23.23</c:v>
                </c:pt>
                <c:pt idx="7">
                  <c:v>6.44</c:v>
                </c:pt>
                <c:pt idx="8">
                  <c:v>4.29</c:v>
                </c:pt>
                <c:pt idx="9">
                  <c:v>338.61</c:v>
                </c:pt>
                <c:pt idx="10">
                  <c:v>5.69</c:v>
                </c:pt>
                <c:pt idx="11">
                  <c:v>28.67</c:v>
                </c:pt>
                <c:pt idx="12">
                  <c:v>70.97</c:v>
                </c:pt>
                <c:pt idx="13">
                  <c:v>5.4</c:v>
                </c:pt>
                <c:pt idx="14">
                  <c:v>139.07999999999998</c:v>
                </c:pt>
                <c:pt idx="15">
                  <c:v>147.30000000000001</c:v>
                </c:pt>
                <c:pt idx="16">
                  <c:v>13.8</c:v>
                </c:pt>
                <c:pt idx="17">
                  <c:v>7.84</c:v>
                </c:pt>
                <c:pt idx="18">
                  <c:v>1.7</c:v>
                </c:pt>
                <c:pt idx="19">
                  <c:v>3.2800000000000002</c:v>
                </c:pt>
                <c:pt idx="20">
                  <c:v>71.75</c:v>
                </c:pt>
                <c:pt idx="21">
                  <c:v>41.813000000000002</c:v>
                </c:pt>
                <c:pt idx="22">
                  <c:v>15.19</c:v>
                </c:pt>
                <c:pt idx="23">
                  <c:v>1234.8</c:v>
                </c:pt>
                <c:pt idx="24">
                  <c:v>21.75</c:v>
                </c:pt>
                <c:pt idx="25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21C3-4D82-B276-2C7F8E9FD3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0675095199728935"/>
          <c:y val="3.9409571028519892E-2"/>
          <c:w val="0.39220738125060561"/>
          <c:h val="0.9004841965745450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0.64687454398144262"/>
          <c:h val="0.9484375031719055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47CF-4972-BF61-901A51814FA1}"/>
              </c:ext>
            </c:extLst>
          </c:dPt>
          <c:dPt>
            <c:idx val="1"/>
            <c:bubble3D val="0"/>
            <c:explosion val="22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7CF-4972-BF61-901A51814FA1}"/>
              </c:ext>
            </c:extLst>
          </c:dPt>
          <c:dPt>
            <c:idx val="2"/>
            <c:bubble3D val="0"/>
            <c:explosion val="27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7CF-4972-BF61-901A51814FA1}"/>
              </c:ext>
            </c:extLst>
          </c:dPt>
          <c:dPt>
            <c:idx val="3"/>
            <c:bubble3D val="0"/>
            <c:explosion val="3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7CF-4972-BF61-901A51814FA1}"/>
              </c:ext>
            </c:extLst>
          </c:dPt>
          <c:dPt>
            <c:idx val="4"/>
            <c:bubble3D val="0"/>
            <c:explosion val="29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47CF-4972-BF61-901A51814FA1}"/>
              </c:ext>
            </c:extLst>
          </c:dPt>
          <c:dPt>
            <c:idx val="5"/>
            <c:bubble3D val="0"/>
            <c:explosion val="27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7CF-4972-BF61-901A51814FA1}"/>
              </c:ext>
            </c:extLst>
          </c:dPt>
          <c:dPt>
            <c:idx val="6"/>
            <c:bubble3D val="0"/>
            <c:explosion val="23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47CF-4972-BF61-901A51814FA1}"/>
              </c:ext>
            </c:extLst>
          </c:dPt>
          <c:dPt>
            <c:idx val="7"/>
            <c:bubble3D val="0"/>
            <c:explosion val="22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7CF-4972-BF61-901A51814FA1}"/>
              </c:ext>
            </c:extLst>
          </c:dPt>
          <c:cat>
            <c:strRef>
              <c:f>Лист1!$A$2:$A$9</c:f>
              <c:strCache>
                <c:ptCount val="8"/>
                <c:pt idx="0">
                  <c:v>Retribuirea muncii</c:v>
                </c:pt>
                <c:pt idx="1">
                  <c:v>Contribuțiile obligatorii</c:v>
                </c:pt>
                <c:pt idx="2">
                  <c:v>Plata pentru mărfuri și servicii</c:v>
                </c:pt>
                <c:pt idx="3">
                  <c:v>Procurări materiale și mijloace fixe</c:v>
                </c:pt>
                <c:pt idx="4">
                  <c:v>Reparații capitale</c:v>
                </c:pt>
                <c:pt idx="5">
                  <c:v>Indemnizații pentru incapacitatea de lucru</c:v>
                </c:pt>
                <c:pt idx="6">
                  <c:v>Compensații pentru personalul didactic</c:v>
                </c:pt>
                <c:pt idx="7">
                  <c:v>Asigurarea alimentației elevilor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8044.5999999999995</c:v>
                </c:pt>
                <c:pt idx="1">
                  <c:v>2237.2000000000003</c:v>
                </c:pt>
                <c:pt idx="2">
                  <c:v>1264.6999999999998</c:v>
                </c:pt>
                <c:pt idx="3">
                  <c:v>558.29999999999995</c:v>
                </c:pt>
                <c:pt idx="4">
                  <c:v>946.2</c:v>
                </c:pt>
                <c:pt idx="5">
                  <c:v>28</c:v>
                </c:pt>
                <c:pt idx="6">
                  <c:v>100</c:v>
                </c:pt>
                <c:pt idx="7">
                  <c:v>53.3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7CF-4972-BF61-901A51814F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345594998873581"/>
          <c:y val="4.5334212270287125E-2"/>
          <c:w val="0.32594069881889787"/>
          <c:h val="0.953230010258980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2.6124815592057919E-2"/>
          <c:w val="0.97708333333333353"/>
          <c:h val="0.496793881719040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0-1E28-4FAF-AD5D-65F57207668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1E28-4FAF-AD5D-65F57207668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2-1E28-4FAF-AD5D-65F57207668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1E28-4FAF-AD5D-65F57207668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4-1E28-4FAF-AD5D-65F57207668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1E28-4FAF-AD5D-65F572076680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6-1E28-4FAF-AD5D-65F572076680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1E28-4FAF-AD5D-65F572076680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3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3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8-1E28-4FAF-AD5D-65F572076680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4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4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1E28-4FAF-AD5D-65F572076680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5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5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A-1E28-4FAF-AD5D-65F572076680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6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6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1E28-4FAF-AD5D-65F572076680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C-1E28-4FAF-AD5D-65F572076680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D-1E28-4FAF-AD5D-65F572076680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3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3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E-1E28-4FAF-AD5D-65F572076680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4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4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F-1E28-4FAF-AD5D-65F572076680}"/>
              </c:ext>
            </c:extLst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5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5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0-1E28-4FAF-AD5D-65F572076680}"/>
              </c:ext>
            </c:extLst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hade val="51000"/>
                      <a:satMod val="130000"/>
                    </a:schemeClr>
                  </a:gs>
                  <a:gs pos="80000">
                    <a:schemeClr val="accent6">
                      <a:lumMod val="80000"/>
                      <a:lumOff val="20000"/>
                      <a:shade val="93000"/>
                      <a:satMod val="130000"/>
                    </a:schemeClr>
                  </a:gs>
                  <a:gs pos="100000">
                    <a:schemeClr val="accent6">
                      <a:lumMod val="80000"/>
                      <a:lumOff val="2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1-1E28-4FAF-AD5D-65F572076680}"/>
              </c:ext>
            </c:extLst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8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8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2-1E28-4FAF-AD5D-65F572076680}"/>
              </c:ext>
            </c:extLst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8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8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13-1E28-4FAF-AD5D-65F572076680}"/>
              </c:ext>
            </c:extLst>
          </c:dPt>
          <c:cat>
            <c:strRef>
              <c:f>Лист1!$A$2:$A$21</c:f>
              <c:strCache>
                <c:ptCount val="20"/>
                <c:pt idx="0">
                  <c:v>Energia electrică</c:v>
                </c:pt>
                <c:pt idx="1">
                  <c:v>Energia termică</c:v>
                </c:pt>
                <c:pt idx="2">
                  <c:v>Apa și canalizare</c:v>
                </c:pt>
                <c:pt idx="3">
                  <c:v>Alte servicii comunale</c:v>
                </c:pt>
                <c:pt idx="4">
                  <c:v>Servicii informaționale</c:v>
                </c:pt>
                <c:pt idx="5">
                  <c:v>Servicii de telecomunicații</c:v>
                </c:pt>
                <c:pt idx="6">
                  <c:v>Servicii de transport</c:v>
                </c:pt>
                <c:pt idx="7">
                  <c:v>Servicii de reparații curente</c:v>
                </c:pt>
                <c:pt idx="8">
                  <c:v>Formare profesională</c:v>
                </c:pt>
                <c:pt idx="9">
                  <c:v>Servicii poștale și distribuire a drepturilor sociale</c:v>
                </c:pt>
                <c:pt idx="10">
                  <c:v>Servicii neatribuite altor aliniate</c:v>
                </c:pt>
                <c:pt idx="11">
                  <c:v>Procurarea mașinilor și utilajelor</c:v>
                </c:pt>
                <c:pt idx="12">
                  <c:v>Procurarea uneltelor și sculelor, inventarul de producere și gospodăresc</c:v>
                </c:pt>
                <c:pt idx="13">
                  <c:v>Procurarea altor mijloace fixe</c:v>
                </c:pt>
                <c:pt idx="14">
                  <c:v>Procurarea combustibilului, carburanților și librifantelor</c:v>
                </c:pt>
                <c:pt idx="15">
                  <c:v>Procurarea pieselor de schimb</c:v>
                </c:pt>
                <c:pt idx="16">
                  <c:v>Procurarea medicamentelor și materialelor sanitare</c:v>
                </c:pt>
                <c:pt idx="17">
                  <c:v>Procurarea materialelor pentru scopuri didactice, științifice și alte scopuri</c:v>
                </c:pt>
                <c:pt idx="18">
                  <c:v>Procurarea materialelor de uz gospodăresc și rechizite de birou</c:v>
                </c:pt>
                <c:pt idx="19">
                  <c:v>Procurarea materialelor de construcție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70</c:v>
                </c:pt>
                <c:pt idx="1">
                  <c:v>600</c:v>
                </c:pt>
                <c:pt idx="2">
                  <c:v>120</c:v>
                </c:pt>
                <c:pt idx="3">
                  <c:v>24.1</c:v>
                </c:pt>
                <c:pt idx="4">
                  <c:v>15</c:v>
                </c:pt>
                <c:pt idx="5">
                  <c:v>7</c:v>
                </c:pt>
                <c:pt idx="6">
                  <c:v>5</c:v>
                </c:pt>
                <c:pt idx="7">
                  <c:v>50</c:v>
                </c:pt>
                <c:pt idx="8">
                  <c:v>30</c:v>
                </c:pt>
                <c:pt idx="9">
                  <c:v>6</c:v>
                </c:pt>
                <c:pt idx="10">
                  <c:v>60</c:v>
                </c:pt>
                <c:pt idx="11">
                  <c:v>380</c:v>
                </c:pt>
                <c:pt idx="12">
                  <c:v>200</c:v>
                </c:pt>
                <c:pt idx="13">
                  <c:v>30</c:v>
                </c:pt>
                <c:pt idx="14">
                  <c:v>10</c:v>
                </c:pt>
                <c:pt idx="15">
                  <c:v>5</c:v>
                </c:pt>
                <c:pt idx="16">
                  <c:v>3</c:v>
                </c:pt>
                <c:pt idx="17">
                  <c:v>30</c:v>
                </c:pt>
                <c:pt idx="18">
                  <c:v>100</c:v>
                </c:pt>
                <c:pt idx="19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E28-4FAF-AD5D-65F5720766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36023366287126E-4"/>
          <c:y val="0.50982963153114991"/>
          <c:w val="0.99905163976633693"/>
          <c:h val="0.476107869333915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634687" y="2506452"/>
            <a:ext cx="8958693" cy="1845097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8294" y="5057853"/>
            <a:ext cx="8755087" cy="1221640"/>
          </a:xfrm>
          <a:noFill/>
        </p:spPr>
        <p:txBody>
          <a:bodyPr>
            <a:normAutofit/>
          </a:bodyPr>
          <a:lstStyle>
            <a:lvl1pPr marL="0" indent="0" algn="r">
              <a:buNone/>
              <a:defRPr sz="3733" b="0" i="0">
                <a:solidFill>
                  <a:srgbClr val="002060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15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7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732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6" descr="E:\websites\free-power-point-templates\2012\logo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77967" y="5223494"/>
            <a:ext cx="1727607" cy="621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9822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171294"/>
            <a:ext cx="10994760" cy="1189327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621" y="1800147"/>
            <a:ext cx="10994760" cy="4479341"/>
          </a:xfrm>
        </p:spPr>
        <p:txBody>
          <a:bodyPr/>
          <a:lstStyle>
            <a:lvl1pPr algn="l">
              <a:defRPr sz="3733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12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1901" y="578507"/>
            <a:ext cx="7940660" cy="763525"/>
          </a:xfrm>
        </p:spPr>
        <p:txBody>
          <a:bodyPr>
            <a:normAutofit/>
          </a:bodyPr>
          <a:lstStyle>
            <a:lvl1pPr algn="l">
              <a:defRPr sz="4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1901" y="1598079"/>
            <a:ext cx="7940660" cy="4681415"/>
          </a:xfrm>
        </p:spPr>
        <p:txBody>
          <a:bodyPr/>
          <a:lstStyle>
            <a:lvl1pPr>
              <a:defRPr sz="3733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464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62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725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8620" y="374901"/>
            <a:ext cx="10994761" cy="1018033"/>
          </a:xfrm>
        </p:spPr>
        <p:txBody>
          <a:bodyPr>
            <a:normAutofit/>
          </a:bodyPr>
          <a:lstStyle>
            <a:lvl1pPr algn="r">
              <a:defRPr sz="4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5839" y="2242820"/>
            <a:ext cx="5386917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rgbClr val="00206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5839" y="2818181"/>
            <a:ext cx="5386917" cy="2850495"/>
          </a:xfrm>
        </p:spPr>
        <p:txBody>
          <a:bodyPr/>
          <a:lstStyle>
            <a:lvl1pPr algn="ctr">
              <a:defRPr sz="3200">
                <a:solidFill>
                  <a:srgbClr val="002060"/>
                </a:solidFill>
              </a:defRPr>
            </a:lvl1pPr>
            <a:lvl2pPr algn="ctr">
              <a:defRPr sz="2667">
                <a:solidFill>
                  <a:srgbClr val="002060"/>
                </a:solidFill>
              </a:defRPr>
            </a:lvl2pPr>
            <a:lvl3pPr algn="ctr">
              <a:defRPr sz="2400">
                <a:solidFill>
                  <a:srgbClr val="002060"/>
                </a:solidFill>
              </a:defRPr>
            </a:lvl3pPr>
            <a:lvl4pPr algn="ctr">
              <a:defRPr sz="2133">
                <a:solidFill>
                  <a:srgbClr val="002060"/>
                </a:solidFill>
              </a:defRPr>
            </a:lvl4pPr>
            <a:lvl5pPr algn="ctr">
              <a:defRPr sz="2133">
                <a:solidFill>
                  <a:srgbClr val="002060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1" y="2242820"/>
            <a:ext cx="5389033" cy="639763"/>
          </a:xfrm>
        </p:spPr>
        <p:txBody>
          <a:bodyPr anchor="b"/>
          <a:lstStyle>
            <a:lvl1pPr marL="0" indent="0" algn="ctr">
              <a:buNone/>
              <a:defRPr sz="3200" b="1">
                <a:solidFill>
                  <a:srgbClr val="002060"/>
                </a:solidFill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1" y="2818181"/>
            <a:ext cx="5389033" cy="2850495"/>
          </a:xfrm>
        </p:spPr>
        <p:txBody>
          <a:bodyPr/>
          <a:lstStyle>
            <a:lvl1pPr algn="ctr">
              <a:defRPr sz="3200">
                <a:solidFill>
                  <a:srgbClr val="002060"/>
                </a:solidFill>
              </a:defRPr>
            </a:lvl1pPr>
            <a:lvl2pPr algn="ctr">
              <a:defRPr sz="2667">
                <a:solidFill>
                  <a:srgbClr val="002060"/>
                </a:solidFill>
              </a:defRPr>
            </a:lvl2pPr>
            <a:lvl3pPr algn="ctr">
              <a:defRPr sz="2400">
                <a:solidFill>
                  <a:srgbClr val="002060"/>
                </a:solidFill>
              </a:defRPr>
            </a:lvl3pPr>
            <a:lvl4pPr algn="ctr">
              <a:defRPr sz="2133">
                <a:solidFill>
                  <a:srgbClr val="002060"/>
                </a:solidFill>
              </a:defRPr>
            </a:lvl4pPr>
            <a:lvl5pPr algn="ctr">
              <a:defRPr sz="2133">
                <a:solidFill>
                  <a:srgbClr val="002060"/>
                </a:solidFill>
              </a:defRPr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9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4541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01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7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C85BB-C115-435E-AC11-6F0D14E64196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B5B23-B659-4D78-BDC5-5E4062393A2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87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322809" y="5012903"/>
            <a:ext cx="8958693" cy="1845097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PROGNOZA BUGETULUI </a:t>
            </a:r>
            <a:b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PENTRU ANUL </a:t>
            </a:r>
            <a:r>
              <a:rPr lang="ro-RO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75721" y="401446"/>
            <a:ext cx="5109953" cy="1221640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INSTITUȚIA PUBLICĂ LICEUL </a:t>
            </a:r>
          </a:p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TEORETIC „ȘTEFAN VODĂ” </a:t>
            </a:r>
          </a:p>
          <a:p>
            <a:pPr algn="ctr"/>
            <a:r>
              <a:rPr lang="ro-RO" sz="4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DIN OR. ȘTEFAN VODĂ</a:t>
            </a:r>
            <a:endParaRPr lang="ru-RU" sz="40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68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(IPLT „Ștefan Vodă)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804081"/>
              </p:ext>
            </p:extLst>
          </p:nvPr>
        </p:nvGraphicFramePr>
        <p:xfrm>
          <a:off x="0" y="697650"/>
          <a:ext cx="12192001" cy="62164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903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5966,6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5955,5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1372,6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1371,1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2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268,1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accesoriilor de pat, îmbrăcăminte, încălțăminte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Implementarea standardelor educaționale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3841,0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3837,5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altor materiale (butoane, bidoane, lăzi ș.a.)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canalizare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uneltelor și sculelor, inventarul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producere și gospodăresc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Sevicii poștale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combustibilului, carburanților și librifantelor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517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MD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locațiune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674274"/>
                  </a:ext>
                </a:extLst>
              </a:tr>
              <a:tr h="2478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pieselor de schimb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2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transport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6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48,4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5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profesională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701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Reparații capitale </a:t>
                      </a: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construcțiilor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1235,0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1234,8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70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Taxe,</a:t>
                      </a:r>
                      <a:r>
                        <a:rPr lang="ro-MD" sz="14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amenzi, penalități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34093"/>
                  </a:ext>
                </a:extLst>
              </a:tr>
              <a:tr h="3706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Compensații bănești pentru personalul didactic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72,0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50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mașinilor și utilajelor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18,9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7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Sold accesibil de alocații la 30.12.2020</a:t>
                      </a:r>
                      <a:r>
                        <a:rPr lang="ro-MD" sz="17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187,3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41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(Căminul IPLT „Ștefan Vodă”)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8200179"/>
              </p:ext>
            </p:extLst>
          </p:nvPr>
        </p:nvGraphicFramePr>
        <p:xfrm>
          <a:off x="0" y="697650"/>
          <a:ext cx="12192001" cy="61603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39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301,5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301,4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69,4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3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13,7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9,3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28,1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accesoriilor de pat, îmbrăcăminte, încălțăminte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Întreținerea căminului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155,2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145,0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altor materiale (butoane, bidoane, lăzi ș.a.)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9,9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canalizare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89,3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uneltelor și sculelor, inventarul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producere și gospodăresc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49,5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</a:t>
                      </a:r>
                      <a:r>
                        <a:rPr lang="ro-RO" sz="1400" b="1" i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aliniate</a:t>
                      </a:r>
                      <a:endParaRPr lang="ru-RU" sz="1400" b="1" i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38,9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pieselor de schimb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81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315,0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314,8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20,2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18,1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84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MD" sz="1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locațiune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150,7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115,3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mașinilor și utilajelor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45,5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85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</a:t>
                      </a: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9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1886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 (Gimnaziul Marianca de jos)</a:t>
            </a:r>
            <a:endParaRPr lang="ru-RU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5554410"/>
              </p:ext>
            </p:extLst>
          </p:nvPr>
        </p:nvGraphicFramePr>
        <p:xfrm>
          <a:off x="0" y="697650"/>
          <a:ext cx="12192001" cy="6115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4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9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9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80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511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105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41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în mii </a:t>
                      </a: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Cheltuieli pentru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i="0" u="sng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alimentația elevilor</a:t>
                      </a:r>
                      <a:endParaRPr lang="ru-RU" sz="1400" i="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precizată pe an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Suma, în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 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executată la </a:t>
                      </a: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30.12.20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muncii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1234,0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1221,4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muncii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9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54,9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Prime de asigurare obligatorie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0,38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4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Gaze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Compensații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 de asigurări sociale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280,2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279,5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Asigurarea alimentației elevilor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35,1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21,75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5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75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transport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</a:t>
                      </a:r>
                      <a:r>
                        <a:rPr lang="ro-RO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altor materiale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67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combustibilului, carburanților și librifantelor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0,6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2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profesională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0,75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construcție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6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temporară de muncă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251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5,2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277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Sevicii poștale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0,98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7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Sold accesibil de alocații la 30.12.2020</a:t>
                      </a:r>
                      <a:r>
                        <a:rPr lang="ro-MD" sz="17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7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23,2</a:t>
                      </a:r>
                      <a:endParaRPr lang="ru-RU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890" marR="3489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73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721648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20038397"/>
              </p:ext>
            </p:extLst>
          </p:nvPr>
        </p:nvGraphicFramePr>
        <p:xfrm>
          <a:off x="-1" y="721648"/>
          <a:ext cx="12191999" cy="6136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8689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9894"/>
            <a:ext cx="12192000" cy="79450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ro-R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PROGNOZATE PENTRU </a:t>
            </a:r>
            <a:r>
              <a:rPr lang="ro-RO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796014"/>
              </p:ext>
            </p:extLst>
          </p:nvPr>
        </p:nvGraphicFramePr>
        <p:xfrm>
          <a:off x="229435" y="1091104"/>
          <a:ext cx="11700388" cy="56711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99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9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1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0123">
                  <a:extLst>
                    <a:ext uri="{9D8B030D-6E8A-4147-A177-3AD203B41FA5}">
                      <a16:colId xmlns:a16="http://schemas.microsoft.com/office/drawing/2014/main" val="1290543105"/>
                    </a:ext>
                  </a:extLst>
                </a:gridCol>
              </a:tblGrid>
              <a:tr h="6457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IPLT „Ștefan</a:t>
                      </a:r>
                      <a:r>
                        <a:rPr lang="ro-RO" sz="25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Vodă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Gimnaziul</a:t>
                      </a:r>
                      <a:r>
                        <a:rPr lang="ro-MD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Marianca de Jos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Remunerarea 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muncii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6449,7</a:t>
                      </a:r>
                      <a:endParaRPr kumimoji="0" lang="ru-RU" sz="25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307,7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957,2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Contribuțiile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asigurări</a:t>
                      </a:r>
                      <a:r>
                        <a:rPr lang="ro-RO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sociale obligatorii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1870,4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89,2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277,6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8773"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Plata pentru mărfuri și servicii</a:t>
                      </a:r>
                      <a:endParaRPr lang="ru-RU" sz="20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573,5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612,1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79,1</a:t>
                      </a:r>
                      <a:endParaRPr lang="ru-RU" sz="25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33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Indemnizații pentru incapacitatea de </a:t>
                      </a: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lucru (angajator)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Procurări materiale și mijloace fixe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153,0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388,0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17,3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Reparații capitale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946,2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4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Compensații pentru</a:t>
                      </a:r>
                      <a:r>
                        <a:rPr lang="ro-MD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pers. </a:t>
                      </a:r>
                      <a:r>
                        <a:rPr lang="ro-MD" sz="20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did</a:t>
                      </a:r>
                      <a:r>
                        <a:rPr lang="ro-MD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78,0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22,0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013935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Asigurarea alimentației</a:t>
                      </a:r>
                      <a:r>
                        <a:rPr lang="ro-RO" sz="2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elevilor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2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25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53,3</a:t>
                      </a:r>
                      <a:endParaRPr lang="ru-RU" sz="25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173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ro-RO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cheltuieli generale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11490,8 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1400,0 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1411,5 </a:t>
                      </a:r>
                      <a:r>
                        <a:rPr lang="ro-RO" sz="25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mii lei</a:t>
                      </a:r>
                      <a:endParaRPr lang="ru-RU" sz="2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8468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794506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CHELTUIELI </a:t>
            </a:r>
            <a:r>
              <a:rPr lang="ro-RO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440954855"/>
              </p:ext>
            </p:extLst>
          </p:nvPr>
        </p:nvGraphicFramePr>
        <p:xfrm>
          <a:off x="0" y="1324577"/>
          <a:ext cx="12192000" cy="5533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09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06680"/>
            <a:ext cx="121920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sz="4500" b="1" dirty="0" smtClean="0"/>
              <a:t>CHELTUIELI </a:t>
            </a:r>
            <a:r>
              <a:rPr lang="ro-RO" sz="4500" b="1" dirty="0" smtClean="0"/>
              <a:t>PLANIFICATE PENTRU </a:t>
            </a:r>
            <a:r>
              <a:rPr lang="ro-RO" sz="4500" b="1" dirty="0" smtClean="0"/>
              <a:t>MĂRFURI ȘI SERVICII</a:t>
            </a:r>
            <a:endParaRPr lang="ru-RU" sz="45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300616"/>
              </p:ext>
            </p:extLst>
          </p:nvPr>
        </p:nvGraphicFramePr>
        <p:xfrm>
          <a:off x="0" y="800156"/>
          <a:ext cx="12191998" cy="6057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0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6775">
                  <a:extLst>
                    <a:ext uri="{9D8B030D-6E8A-4147-A177-3AD203B41FA5}">
                      <a16:colId xmlns:a16="http://schemas.microsoft.com/office/drawing/2014/main" val="1604081079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52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88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53749">
                  <a:extLst>
                    <a:ext uri="{9D8B030D-6E8A-4147-A177-3AD203B41FA5}">
                      <a16:colId xmlns:a16="http://schemas.microsoft.com/office/drawing/2014/main" val="3652008995"/>
                    </a:ext>
                  </a:extLst>
                </a:gridCol>
                <a:gridCol w="11239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66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Liceu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Denumirea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Liceu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Cămin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MD" sz="20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Filiala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electrică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neatribuite altor aliniate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Energia termică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mașinilor și utilajelor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35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Apa și 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canalizare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uneltelor și sculelor, inventarul de producere și gospodăresc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Alte servicii comunale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altor </a:t>
                      </a:r>
                      <a:r>
                        <a:rPr lang="ro-RO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2,3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35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informaționale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combustibilului, carburanților și librifantelor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3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telecomunicații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2,1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pieselor de schimb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35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transport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medicamentelor și materialelor sanitare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676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de reparații curente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5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pentru scopuri didactice, științifice și alte scopuri</a:t>
                      </a: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Formare </a:t>
                      </a: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profesională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Deplasări de serviciu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materialelor de uz gospodăresc și rechizite de birou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247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Servicii </a:t>
                      </a:r>
                      <a:r>
                        <a:rPr lang="ro-RO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poștale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7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Servicii</a:t>
                      </a:r>
                      <a:r>
                        <a:rPr lang="ro-RO" sz="17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bancare</a:t>
                      </a:r>
                      <a:endParaRPr lang="ru-RU" sz="17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19,5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o-MD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2,7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Procurarea </a:t>
                      </a:r>
                      <a:r>
                        <a:rPr lang="ro-RO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materialelor de </a:t>
                      </a: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construcție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Procurare accesorii de pat, îmbr.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60,0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8,0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MD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kumimoji="0" lang="ru-RU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188" marR="4818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22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0" y="167640"/>
            <a:ext cx="12192000" cy="1143000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ro-RO" b="1" dirty="0" smtClean="0"/>
              <a:t>CHELTUIELI PENTRU MĂRFURI ȘI SERVICII</a:t>
            </a:r>
            <a:endParaRPr lang="ru-RU" b="1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092244482"/>
              </p:ext>
            </p:extLst>
          </p:nvPr>
        </p:nvGraphicFramePr>
        <p:xfrm>
          <a:off x="0" y="1024466"/>
          <a:ext cx="12192000" cy="5833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867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60372-bitcoin-template-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</TotalTime>
  <Words>873</Words>
  <Application>Microsoft Office PowerPoint</Application>
  <PresentationFormat>Широкоэкранный</PresentationFormat>
  <Paragraphs>411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160372-bitcoin-template-16x9</vt:lpstr>
      <vt:lpstr>PROGNOZA BUGETULUI  PENTRU ANUL 2021 </vt:lpstr>
      <vt:lpstr>CHELTUIELI 2020 (IPLT „Ștefan Vodă)</vt:lpstr>
      <vt:lpstr>CHELTUIELI 2020 (Căminul IPLT „Ștefan Vodă”)</vt:lpstr>
      <vt:lpstr>CHELTUIELI 2020 (Gimnaziul Marianca de jos)</vt:lpstr>
      <vt:lpstr>CHELTUIELI 2020</vt:lpstr>
      <vt:lpstr>CHELTUIELI PROGNOZATE PENTRU 2021</vt:lpstr>
      <vt:lpstr>CHELTUIELI 2021</vt:lpstr>
      <vt:lpstr>CHELTUIELI PLANIFICATE PENTRU MĂRFURI ȘI SERVICII</vt:lpstr>
      <vt:lpstr>CHELTUIELI PENTRU MĂRFURI ȘI SERVICII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User</cp:lastModifiedBy>
  <cp:revision>51</cp:revision>
  <cp:lastPrinted>2019-01-04T07:09:36Z</cp:lastPrinted>
  <dcterms:created xsi:type="dcterms:W3CDTF">2018-10-08T11:04:11Z</dcterms:created>
  <dcterms:modified xsi:type="dcterms:W3CDTF">2021-03-10T09:53:10Z</dcterms:modified>
</cp:coreProperties>
</file>