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CE5CAE3-E66C-483F-9A91-133D66834A8A}" type="datetimeFigureOut">
              <a:rPr lang="ro-RO" smtClean="0"/>
              <a:t>18.09.2017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D8D6F0-A759-4B40-A209-1431F2B80A59}" type="slidenum">
              <a:rPr lang="ro-RO" smtClean="0"/>
              <a:t>‹#›</a:t>
            </a:fld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315343"/>
          </a:xfrm>
        </p:spPr>
        <p:txBody>
          <a:bodyPr/>
          <a:lstStyle/>
          <a:p>
            <a:r>
              <a:rPr lang="ro-RO" sz="4000" dirty="0" smtClean="0"/>
              <a:t>Repere privind organizarea procesului educațional pentru copiii cu CES în grădinițe</a:t>
            </a:r>
            <a:endParaRPr lang="en-US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73016"/>
            <a:ext cx="6400800" cy="259228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3284984"/>
            <a:ext cx="8029575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099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400" dirty="0">
                <a:solidFill>
                  <a:srgbClr val="2F5897"/>
                </a:solidFill>
              </a:rPr>
              <a:t>Repere privind organizarea procesului educațional pentru copiii cu CES în grădinițe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ro-RO" b="1" u="sng" dirty="0" err="1" smtClean="0"/>
              <a:t>Pregătrea</a:t>
            </a:r>
            <a:r>
              <a:rPr lang="ro-RO" b="1" u="sng" dirty="0" smtClean="0"/>
              <a:t> personalului  (didactic și non didactic).</a:t>
            </a:r>
          </a:p>
          <a:p>
            <a:pPr marL="0" indent="0">
              <a:buNone/>
            </a:pPr>
            <a:r>
              <a:rPr lang="ro-RO" b="1" dirty="0" smtClean="0"/>
              <a:t> Ședințe, discuții cu privire la incluziunea copiilor cu </a:t>
            </a:r>
            <a:r>
              <a:rPr lang="ro-RO" b="1" dirty="0" err="1" smtClean="0"/>
              <a:t>dizabilități</a:t>
            </a:r>
            <a:r>
              <a:rPr lang="ro-RO" b="1" dirty="0" smtClean="0"/>
              <a:t> sau alte probleme în dezvoltare.</a:t>
            </a:r>
          </a:p>
          <a:p>
            <a:r>
              <a:rPr lang="ro-RO" b="1" dirty="0"/>
              <a:t> </a:t>
            </a:r>
            <a:r>
              <a:rPr lang="ro-RO" b="1" dirty="0" smtClean="0"/>
              <a:t>Discuții cu părinții cu referire la organizarea procesului educațional, solicitarea părerilor, analizarea sugestiilor.</a:t>
            </a:r>
          </a:p>
          <a:p>
            <a:r>
              <a:rPr lang="ro-RO" b="1" dirty="0" smtClean="0"/>
              <a:t>Pregătirea grupului de copii.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986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dirty="0">
                <a:solidFill>
                  <a:srgbClr val="2F5897"/>
                </a:solidFill>
              </a:rPr>
              <a:t>Repere privind organizarea procesului educațional pentru copiii cu CES în grădinițe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48880"/>
            <a:ext cx="8229600" cy="3777283"/>
          </a:xfrm>
        </p:spPr>
        <p:txBody>
          <a:bodyPr/>
          <a:lstStyle/>
          <a:p>
            <a:r>
              <a:rPr lang="ro-RO" b="1" u="sng" dirty="0" smtClean="0"/>
              <a:t>Pregătirea mediului pentru copiii:</a:t>
            </a:r>
          </a:p>
          <a:p>
            <a:pPr marL="0" indent="0">
              <a:buNone/>
            </a:pPr>
            <a:endParaRPr lang="ro-RO" b="1" dirty="0" smtClean="0"/>
          </a:p>
          <a:p>
            <a:pPr marL="0" indent="0">
              <a:buNone/>
            </a:pPr>
            <a:r>
              <a:rPr lang="ro-RO" b="1" dirty="0" smtClean="0"/>
              <a:t>Nevăzători</a:t>
            </a:r>
          </a:p>
          <a:p>
            <a:pPr marL="0" indent="0">
              <a:buNone/>
            </a:pPr>
            <a:r>
              <a:rPr lang="ro-RO" b="1" dirty="0" smtClean="0"/>
              <a:t>Cu deficiențe de auz</a:t>
            </a:r>
          </a:p>
          <a:p>
            <a:pPr marL="0" indent="0">
              <a:buNone/>
            </a:pPr>
            <a:r>
              <a:rPr lang="ro-RO" b="1" dirty="0" smtClean="0"/>
              <a:t>Cu deficit de atenție și hiperactivitate</a:t>
            </a:r>
          </a:p>
          <a:p>
            <a:pPr marL="0" indent="0">
              <a:buNone/>
            </a:pPr>
            <a:r>
              <a:rPr lang="ro-RO" b="1" dirty="0" smtClean="0"/>
              <a:t>În scaun cu rotile</a:t>
            </a:r>
          </a:p>
          <a:p>
            <a:pPr marL="0" indent="0">
              <a:buNone/>
            </a:pPr>
            <a:r>
              <a:rPr lang="ro-RO" b="1" dirty="0" smtClean="0"/>
              <a:t>Cu epilepsie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99606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dirty="0">
                <a:solidFill>
                  <a:srgbClr val="2F5897"/>
                </a:solidFill>
              </a:rPr>
              <a:t>Repere privind organizarea procesului educațional pentru copiii cu CES în grădinițe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ro-RO" b="1" dirty="0" smtClean="0"/>
              <a:t>Adaptarea rechizitelor</a:t>
            </a:r>
          </a:p>
          <a:p>
            <a:pPr marL="0" indent="0">
              <a:buNone/>
            </a:pPr>
            <a:r>
              <a:rPr lang="ro-RO" b="1" dirty="0"/>
              <a:t> </a:t>
            </a:r>
            <a:r>
              <a:rPr lang="ro-RO" b="1" dirty="0" smtClean="0"/>
              <a:t>Fișele</a:t>
            </a:r>
          </a:p>
          <a:p>
            <a:pPr marL="0" indent="0">
              <a:buNone/>
            </a:pPr>
            <a:r>
              <a:rPr lang="ro-RO" b="1" dirty="0" smtClean="0"/>
              <a:t>Cariocile                             </a:t>
            </a:r>
          </a:p>
          <a:p>
            <a:pPr marL="0" indent="0">
              <a:buNone/>
            </a:pPr>
            <a:r>
              <a:rPr lang="ro-RO" b="1" dirty="0" smtClean="0"/>
              <a:t>Foarfeca</a:t>
            </a:r>
          </a:p>
          <a:p>
            <a:pPr marL="0" indent="0">
              <a:buNone/>
            </a:pPr>
            <a:r>
              <a:rPr lang="ro-RO" b="1" dirty="0" smtClean="0"/>
              <a:t>Hârtia</a:t>
            </a:r>
          </a:p>
          <a:p>
            <a:pPr marL="0" indent="0">
              <a:buNone/>
            </a:pPr>
            <a:r>
              <a:rPr lang="ro-RO" b="1" dirty="0" err="1" smtClean="0"/>
              <a:t>Plastelina</a:t>
            </a:r>
            <a:endParaRPr lang="ro-RO" b="1" dirty="0" smtClean="0"/>
          </a:p>
          <a:p>
            <a:pPr marL="0" indent="0">
              <a:buNone/>
            </a:pPr>
            <a:r>
              <a:rPr lang="ro-RO" b="1" dirty="0" smtClean="0"/>
              <a:t>Lipiciul</a:t>
            </a:r>
          </a:p>
          <a:p>
            <a:pPr marL="0" indent="0">
              <a:buNone/>
            </a:pPr>
            <a:r>
              <a:rPr lang="ro-RO" b="1" dirty="0" smtClean="0"/>
              <a:t>Ș.a.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780928"/>
            <a:ext cx="439248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5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4400" dirty="0"/>
              <a:t>Dezvoltarea competențelor:</a:t>
            </a:r>
            <a:br>
              <a:rPr lang="ro-RO" sz="4400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28600">
              <a:buClr>
                <a:srgbClr val="C66951"/>
              </a:buClr>
              <a:buFont typeface="Wingdings 2" pitchFamily="18" charset="2"/>
              <a:buChar char=""/>
            </a:pPr>
            <a:r>
              <a:rPr lang="ro-RO" sz="3200" b="1" spc="150" dirty="0" smtClean="0">
                <a:solidFill>
                  <a:srgbClr val="534949"/>
                </a:solidFill>
                <a:latin typeface="Franklin Gothic Medium"/>
              </a:rPr>
              <a:t>1 </a:t>
            </a:r>
            <a:r>
              <a:rPr lang="ro-RO" sz="3200" b="1" spc="150" dirty="0">
                <a:solidFill>
                  <a:srgbClr val="534949"/>
                </a:solidFill>
                <a:latin typeface="Franklin Gothic Medium"/>
              </a:rPr>
              <a:t>Adaptarea în mediul </a:t>
            </a:r>
            <a:r>
              <a:rPr lang="ro-RO" sz="3200" b="1" spc="150" dirty="0" smtClean="0">
                <a:solidFill>
                  <a:srgbClr val="534949"/>
                </a:solidFill>
                <a:latin typeface="Franklin Gothic Medium"/>
              </a:rPr>
              <a:t>grupei</a:t>
            </a:r>
            <a:endParaRPr lang="ro-RO" sz="3200" b="1" spc="150" dirty="0">
              <a:solidFill>
                <a:srgbClr val="534949"/>
              </a:solidFill>
              <a:latin typeface="Franklin Gothic Medium"/>
            </a:endParaRPr>
          </a:p>
          <a:p>
            <a:pPr marL="274320" indent="-228600">
              <a:buClr>
                <a:srgbClr val="C66951"/>
              </a:buClr>
              <a:buFont typeface="Wingdings 2" pitchFamily="18" charset="2"/>
              <a:buChar char=""/>
            </a:pPr>
            <a:r>
              <a:rPr lang="ro-RO" sz="3200" b="1" spc="150" dirty="0" smtClean="0">
                <a:solidFill>
                  <a:srgbClr val="534949"/>
                </a:solidFill>
                <a:latin typeface="Franklin Gothic Medium"/>
              </a:rPr>
              <a:t>2</a:t>
            </a:r>
            <a:r>
              <a:rPr lang="ro-RO" sz="3200" b="1" spc="150" dirty="0">
                <a:solidFill>
                  <a:srgbClr val="534949"/>
                </a:solidFill>
                <a:latin typeface="Franklin Gothic Medium"/>
              </a:rPr>
              <a:t>Competențe de comunicare</a:t>
            </a:r>
          </a:p>
          <a:p>
            <a:pPr marL="274320" lvl="0" indent="-228600">
              <a:buClr>
                <a:srgbClr val="C66951"/>
              </a:buClr>
              <a:buFont typeface="Wingdings 2" pitchFamily="18" charset="2"/>
              <a:buChar char=""/>
            </a:pPr>
            <a:r>
              <a:rPr lang="ro-RO" sz="3200" b="1" spc="150" dirty="0" smtClean="0">
                <a:solidFill>
                  <a:srgbClr val="534949"/>
                </a:solidFill>
                <a:latin typeface="Franklin Gothic Medium"/>
              </a:rPr>
              <a:t> 3Competențe </a:t>
            </a:r>
            <a:r>
              <a:rPr lang="ro-RO" sz="3200" b="1" spc="150" dirty="0">
                <a:solidFill>
                  <a:srgbClr val="534949"/>
                </a:solidFill>
                <a:latin typeface="Franklin Gothic Medium"/>
              </a:rPr>
              <a:t>de </a:t>
            </a:r>
            <a:r>
              <a:rPr lang="ro-RO" sz="3200" b="1" spc="150" dirty="0" err="1">
                <a:solidFill>
                  <a:srgbClr val="534949"/>
                </a:solidFill>
                <a:latin typeface="Franklin Gothic Medium"/>
              </a:rPr>
              <a:t>autodeservire</a:t>
            </a:r>
            <a:r>
              <a:rPr lang="ro-RO" sz="3200" b="1" spc="150" dirty="0">
                <a:solidFill>
                  <a:srgbClr val="534949"/>
                </a:solidFill>
                <a:latin typeface="Franklin Gothic Medium"/>
              </a:rPr>
              <a:t> și autonomie personală</a:t>
            </a:r>
          </a:p>
          <a:p>
            <a:pPr marL="274320" lvl="0" indent="-228600">
              <a:buClr>
                <a:srgbClr val="C66951"/>
              </a:buClr>
              <a:buFont typeface="Wingdings 2" pitchFamily="18" charset="2"/>
              <a:buChar char=""/>
            </a:pPr>
            <a:r>
              <a:rPr lang="ro-RO" sz="3200" b="1" spc="150" dirty="0" smtClean="0">
                <a:solidFill>
                  <a:srgbClr val="534949"/>
                </a:solidFill>
                <a:latin typeface="Franklin Gothic Medium"/>
              </a:rPr>
              <a:t> 4 </a:t>
            </a:r>
            <a:r>
              <a:rPr lang="ro-RO" sz="3200" b="1" spc="150" dirty="0">
                <a:solidFill>
                  <a:srgbClr val="534949"/>
                </a:solidFill>
                <a:latin typeface="Franklin Gothic Medium"/>
              </a:rPr>
              <a:t>Domeniul cognitiv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4646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30</TotalTime>
  <Words>146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Исполнительная</vt:lpstr>
      <vt:lpstr>Repere privind organizarea procesului educațional pentru copiii cu CES în grădinițe</vt:lpstr>
      <vt:lpstr>Repere privind organizarea procesului educațional pentru copiii cu CES în grădinițe</vt:lpstr>
      <vt:lpstr>Repere privind organizarea procesului educațional pentru copiii cu CES în grădinițe</vt:lpstr>
      <vt:lpstr>Repere privind organizarea procesului educațional pentru copiii cu CES în grădinițe</vt:lpstr>
      <vt:lpstr>Dezvoltarea competențelor: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Repere privind organizarea procesului educațional pentru copiii cu CES în grădinițe</dc:title>
  <dc:creator>User</dc:creator>
  <cp:lastModifiedBy>Spartak</cp:lastModifiedBy>
  <cp:revision>4</cp:revision>
  <dcterms:created xsi:type="dcterms:W3CDTF">2017-09-15T09:30:17Z</dcterms:created>
  <dcterms:modified xsi:type="dcterms:W3CDTF">2017-09-18T08:10:57Z</dcterms:modified>
</cp:coreProperties>
</file>