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8" r:id="rId1"/>
  </p:sldMasterIdLst>
  <p:sldIdLst>
    <p:sldId id="256" r:id="rId2"/>
    <p:sldId id="265" r:id="rId3"/>
    <p:sldId id="266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nagement\Rapoarte\Raport2015_fi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nagement\Rapoarte\Analiza_2017\rap_ClasaNoteleTes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nagement\Rapoarte\Analiza_2017\2017_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nagement\Rapoarte\Analiza_2017\Analiza_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nagement\Rapoarte\Analiza_2017\Analiza_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/>
              <a:t>% nereușitei</a:t>
            </a:r>
            <a:endParaRPr lang="vi-VN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'[1]total 8-9-10'!$K$28</c:f>
              <c:strCache>
                <c:ptCount val="1"/>
                <c:pt idx="0">
                  <c:v>Gimnaziu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'[1]total 8-9-10'!$J$33:$J$35</c:f>
              <c:strCache>
                <c:ptCount val="3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</c:strCache>
            </c:strRef>
          </c:cat>
          <c:val>
            <c:numRef>
              <c:f>'[1]total 8-9-10'!$K$33:$K$35</c:f>
              <c:numCache>
                <c:formatCode>0%</c:formatCode>
                <c:ptCount val="3"/>
                <c:pt idx="0">
                  <c:v>1.3698630136986301E-2</c:v>
                </c:pt>
                <c:pt idx="1">
                  <c:v>1.0000000000000005E-2</c:v>
                </c:pt>
                <c:pt idx="2">
                  <c:v>1.0000000000000005E-2</c:v>
                </c:pt>
              </c:numCache>
            </c:numRef>
          </c:val>
        </c:ser>
        <c:ser>
          <c:idx val="1"/>
          <c:order val="1"/>
          <c:tx>
            <c:strRef>
              <c:f>'[1]total 8-9-10'!$L$28</c:f>
              <c:strCache>
                <c:ptCount val="1"/>
                <c:pt idx="0">
                  <c:v>Liceu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'[1]total 8-9-10'!$J$33:$J$35</c:f>
              <c:strCache>
                <c:ptCount val="3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</c:strCache>
            </c:strRef>
          </c:cat>
          <c:val>
            <c:numRef>
              <c:f>'[1]total 8-9-10'!$L$33:$L$35</c:f>
              <c:numCache>
                <c:formatCode>0%</c:formatCode>
                <c:ptCount val="3"/>
                <c:pt idx="0">
                  <c:v>4.7120418848167554E-2</c:v>
                </c:pt>
                <c:pt idx="1">
                  <c:v>4.3269230769230768E-2</c:v>
                </c:pt>
                <c:pt idx="2">
                  <c:v>2.5510204081632647E-2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606720"/>
        <c:axId val="940615968"/>
      </c:barChart>
      <c:lineChart>
        <c:grouping val="stacked"/>
        <c:varyColors val="0"/>
        <c:ser>
          <c:idx val="2"/>
          <c:order val="2"/>
          <c:tx>
            <c:strRef>
              <c:f>'[1]total 8-9-10'!$M$28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'[1]total 8-9-10'!$J$33:$J$35</c:f>
              <c:strCache>
                <c:ptCount val="3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</c:strCache>
            </c:strRef>
          </c:cat>
          <c:val>
            <c:numRef>
              <c:f>'[1]total 8-9-10'!$M$33:$M$35</c:f>
              <c:numCache>
                <c:formatCode>0%</c:formatCode>
                <c:ptCount val="3"/>
                <c:pt idx="0">
                  <c:v>3.0409524492576938E-2</c:v>
                </c:pt>
                <c:pt idx="1">
                  <c:v>2.6634615384615409E-2</c:v>
                </c:pt>
                <c:pt idx="2">
                  <c:v>1.7755102040816331E-2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606720"/>
        <c:axId val="940615968"/>
      </c:lineChart>
      <c:catAx>
        <c:axId val="94060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0615968"/>
        <c:crosses val="autoZero"/>
        <c:auto val="1"/>
        <c:lblAlgn val="ctr"/>
        <c:lblOffset val="100"/>
        <c:noMultiLvlLbl val="0"/>
      </c:catAx>
      <c:valAx>
        <c:axId val="940615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40606720"/>
        <c:crosses val="autoZero"/>
        <c:crossBetween val="between"/>
      </c:valAx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MD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32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o-RO" dirty="0"/>
              <a:t>Raportul</a:t>
            </a:r>
            <a:r>
              <a:rPr lang="x-none" dirty="0"/>
              <a:t>:</a:t>
            </a:r>
            <a:r>
              <a:rPr lang="ro-RO" dirty="0"/>
              <a:t> nota la </a:t>
            </a:r>
            <a:endParaRPr lang="x-none" dirty="0" smtClean="0"/>
          </a:p>
          <a:p>
            <a:pPr>
              <a:defRPr/>
            </a:pPr>
            <a:r>
              <a:rPr lang="ro-RO" dirty="0" smtClean="0"/>
              <a:t>Testarea </a:t>
            </a:r>
            <a:r>
              <a:rPr lang="ro-RO" dirty="0"/>
              <a:t>Națională-nota anuală </a:t>
            </a:r>
            <a:endParaRPr lang="x-non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32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MD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Лист1!$Q$8</c:f>
              <c:strCache>
                <c:ptCount val="1"/>
                <c:pt idx="0">
                  <c:v>Și-au majorat nota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9048852062834315E-2"/>
                  <c:y val="-6.9444444444444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Лист1!$R$7:$T$7</c:f>
              <c:strCache>
                <c:ptCount val="3"/>
                <c:pt idx="0">
                  <c:v>Limba si literatura romana, alolingvi</c:v>
                </c:pt>
                <c:pt idx="1">
                  <c:v>Limba si literatura rusa</c:v>
                </c:pt>
                <c:pt idx="2">
                  <c:v>Matematica</c:v>
                </c:pt>
              </c:strCache>
            </c:strRef>
          </c:cat>
          <c:val>
            <c:numRef>
              <c:f>Лист1!$R$8:$T$8</c:f>
              <c:numCache>
                <c:formatCode>0%</c:formatCode>
                <c:ptCount val="3"/>
                <c:pt idx="0">
                  <c:v>0.22727272727272727</c:v>
                </c:pt>
                <c:pt idx="1">
                  <c:v>0.13636363636363635</c:v>
                </c:pt>
                <c:pt idx="2">
                  <c:v>0.48863636363636381</c:v>
                </c:pt>
              </c:numCache>
            </c:numRef>
          </c:val>
        </c:ser>
        <c:ser>
          <c:idx val="1"/>
          <c:order val="1"/>
          <c:tx>
            <c:strRef>
              <c:f>Лист1!$Q$9</c:f>
              <c:strCache>
                <c:ptCount val="1"/>
                <c:pt idx="0">
                  <c:v>Și-au confirmat nota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Лист1!$R$7:$T$7</c:f>
              <c:strCache>
                <c:ptCount val="3"/>
                <c:pt idx="0">
                  <c:v>Limba si literatura romana, alolingvi</c:v>
                </c:pt>
                <c:pt idx="1">
                  <c:v>Limba si literatura rusa</c:v>
                </c:pt>
                <c:pt idx="2">
                  <c:v>Matematica</c:v>
                </c:pt>
              </c:strCache>
            </c:strRef>
          </c:cat>
          <c:val>
            <c:numRef>
              <c:f>Лист1!$R$9:$T$9</c:f>
              <c:numCache>
                <c:formatCode>0%</c:formatCode>
                <c:ptCount val="3"/>
                <c:pt idx="0">
                  <c:v>0.54545454545454541</c:v>
                </c:pt>
                <c:pt idx="1">
                  <c:v>0.56818181818181857</c:v>
                </c:pt>
                <c:pt idx="2">
                  <c:v>0.43181818181818205</c:v>
                </c:pt>
              </c:numCache>
            </c:numRef>
          </c:val>
        </c:ser>
        <c:ser>
          <c:idx val="2"/>
          <c:order val="2"/>
          <c:tx>
            <c:strRef>
              <c:f>Лист1!$Q$10</c:f>
              <c:strCache>
                <c:ptCount val="1"/>
                <c:pt idx="0">
                  <c:v>Și-au micșorat nota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Лист1!$R$7:$T$7</c:f>
              <c:strCache>
                <c:ptCount val="3"/>
                <c:pt idx="0">
                  <c:v>Limba si literatura romana, alolingvi</c:v>
                </c:pt>
                <c:pt idx="1">
                  <c:v>Limba si literatura rusa</c:v>
                </c:pt>
                <c:pt idx="2">
                  <c:v>Matematica</c:v>
                </c:pt>
              </c:strCache>
            </c:strRef>
          </c:cat>
          <c:val>
            <c:numRef>
              <c:f>Лист1!$R$10:$T$10</c:f>
              <c:numCache>
                <c:formatCode>0%</c:formatCode>
                <c:ptCount val="3"/>
                <c:pt idx="0">
                  <c:v>-0.2272727272727269</c:v>
                </c:pt>
                <c:pt idx="1">
                  <c:v>-0.29545454545454536</c:v>
                </c:pt>
                <c:pt idx="2">
                  <c:v>-7.9545454545454503E-2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0619776"/>
        <c:axId val="940617600"/>
      </c:barChart>
      <c:catAx>
        <c:axId val="94061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MD"/>
          </a:p>
        </c:txPr>
        <c:crossAx val="940617600"/>
        <c:crosses val="autoZero"/>
        <c:auto val="1"/>
        <c:lblAlgn val="ctr"/>
        <c:lblOffset val="100"/>
        <c:noMultiLvlLbl val="0"/>
      </c:catAx>
      <c:valAx>
        <c:axId val="94061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MD"/>
          </a:p>
        </c:txPr>
        <c:crossAx val="94061977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163719177774976E-3"/>
          <c:y val="0.76784098043760562"/>
          <c:w val="0.99498364787734817"/>
          <c:h val="0.19786350655867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M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o-RO"/>
              <a:t>Rezultatele examenelor</a:t>
            </a:r>
            <a:endParaRPr lang="x-non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M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Лист2!$B$8</c:f>
              <c:strCache>
                <c:ptCount val="1"/>
                <c:pt idx="0">
                  <c:v>Istoria românilor și universală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M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Лист2!$A$9:$A$13</c:f>
              <c:strCache>
                <c:ptCount val="5"/>
                <c:pt idx="0">
                  <c:v>10</c:v>
                </c:pt>
                <c:pt idx="1">
                  <c:v>8-10</c:v>
                </c:pt>
                <c:pt idx="2">
                  <c:v>Și-au majorat nota</c:v>
                </c:pt>
                <c:pt idx="3">
                  <c:v>Și-au confirmat nota</c:v>
                </c:pt>
                <c:pt idx="4">
                  <c:v>Și-au micșorat nota</c:v>
                </c:pt>
              </c:strCache>
            </c:strRef>
          </c:cat>
          <c:val>
            <c:numRef>
              <c:f>Лист2!$B$9:$B$13</c:f>
              <c:numCache>
                <c:formatCode>0%</c:formatCode>
                <c:ptCount val="5"/>
                <c:pt idx="0">
                  <c:v>1.0989010989010993E-2</c:v>
                </c:pt>
                <c:pt idx="1">
                  <c:v>0.49450549450549458</c:v>
                </c:pt>
                <c:pt idx="2">
                  <c:v>6.5934065934065936E-2</c:v>
                </c:pt>
                <c:pt idx="3">
                  <c:v>0.28571428571428592</c:v>
                </c:pt>
                <c:pt idx="4">
                  <c:v>-0.65000000000000036</c:v>
                </c:pt>
              </c:numCache>
            </c:numRef>
          </c:val>
        </c:ser>
        <c:ser>
          <c:idx val="1"/>
          <c:order val="1"/>
          <c:tx>
            <c:strRef>
              <c:f>Лист2!$C$8</c:f>
              <c:strCache>
                <c:ptCount val="1"/>
                <c:pt idx="0">
                  <c:v>Matematica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M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Лист2!$A$9:$A$13</c:f>
              <c:strCache>
                <c:ptCount val="5"/>
                <c:pt idx="0">
                  <c:v>10</c:v>
                </c:pt>
                <c:pt idx="1">
                  <c:v>8-10</c:v>
                </c:pt>
                <c:pt idx="2">
                  <c:v>Și-au majorat nota</c:v>
                </c:pt>
                <c:pt idx="3">
                  <c:v>Și-au confirmat nota</c:v>
                </c:pt>
                <c:pt idx="4">
                  <c:v>Și-au micșorat nota</c:v>
                </c:pt>
              </c:strCache>
            </c:strRef>
          </c:cat>
          <c:val>
            <c:numRef>
              <c:f>Лист2!$C$9:$C$13</c:f>
              <c:numCache>
                <c:formatCode>0%</c:formatCode>
                <c:ptCount val="5"/>
                <c:pt idx="0">
                  <c:v>1.0989010989010993E-2</c:v>
                </c:pt>
                <c:pt idx="1">
                  <c:v>0.52747252747252749</c:v>
                </c:pt>
                <c:pt idx="2">
                  <c:v>0.67000000000000048</c:v>
                </c:pt>
                <c:pt idx="3">
                  <c:v>0.21978021978021986</c:v>
                </c:pt>
                <c:pt idx="4">
                  <c:v>-0.10989010989010993</c:v>
                </c:pt>
              </c:numCache>
            </c:numRef>
          </c:val>
        </c:ser>
        <c:ser>
          <c:idx val="2"/>
          <c:order val="2"/>
          <c:tx>
            <c:strRef>
              <c:f>Лист2!$D$8</c:f>
              <c:strCache>
                <c:ptCount val="1"/>
                <c:pt idx="0">
                  <c:v>Limba și literatura rusă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M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Лист2!$A$9:$A$13</c:f>
              <c:strCache>
                <c:ptCount val="5"/>
                <c:pt idx="0">
                  <c:v>10</c:v>
                </c:pt>
                <c:pt idx="1">
                  <c:v>8-10</c:v>
                </c:pt>
                <c:pt idx="2">
                  <c:v>Și-au majorat nota</c:v>
                </c:pt>
                <c:pt idx="3">
                  <c:v>Și-au confirmat nota</c:v>
                </c:pt>
                <c:pt idx="4">
                  <c:v>Și-au micșorat nota</c:v>
                </c:pt>
              </c:strCache>
            </c:strRef>
          </c:cat>
          <c:val>
            <c:numRef>
              <c:f>Лист2!$D$9:$D$13</c:f>
              <c:numCache>
                <c:formatCode>0%</c:formatCode>
                <c:ptCount val="5"/>
                <c:pt idx="0">
                  <c:v>4.3956043956043994E-2</c:v>
                </c:pt>
                <c:pt idx="1">
                  <c:v>0.49450549450549458</c:v>
                </c:pt>
                <c:pt idx="2">
                  <c:v>0.16483516483516492</c:v>
                </c:pt>
                <c:pt idx="3">
                  <c:v>0.49000000000000016</c:v>
                </c:pt>
                <c:pt idx="4">
                  <c:v>-0.34065934065934067</c:v>
                </c:pt>
              </c:numCache>
            </c:numRef>
          </c:val>
        </c:ser>
        <c:ser>
          <c:idx val="3"/>
          <c:order val="3"/>
          <c:tx>
            <c:strRef>
              <c:f>Лист2!$E$8</c:f>
              <c:strCache>
                <c:ptCount val="1"/>
                <c:pt idx="0">
                  <c:v>Limba și literatura română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M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Лист2!$A$9:$A$13</c:f>
              <c:strCache>
                <c:ptCount val="5"/>
                <c:pt idx="0">
                  <c:v>10</c:v>
                </c:pt>
                <c:pt idx="1">
                  <c:v>8-10</c:v>
                </c:pt>
                <c:pt idx="2">
                  <c:v>Și-au majorat nota</c:v>
                </c:pt>
                <c:pt idx="3">
                  <c:v>Și-au confirmat nota</c:v>
                </c:pt>
                <c:pt idx="4">
                  <c:v>Și-au micșorat nota</c:v>
                </c:pt>
              </c:strCache>
            </c:strRef>
          </c:cat>
          <c:val>
            <c:numRef>
              <c:f>Лист2!$E$9:$E$13</c:f>
              <c:numCache>
                <c:formatCode>0%</c:formatCode>
                <c:ptCount val="5"/>
                <c:pt idx="0">
                  <c:v>2.197802197802199E-2</c:v>
                </c:pt>
                <c:pt idx="1">
                  <c:v>0.59340659340659341</c:v>
                </c:pt>
                <c:pt idx="2">
                  <c:v>0.23076923076923095</c:v>
                </c:pt>
                <c:pt idx="3">
                  <c:v>0.2747252747252748</c:v>
                </c:pt>
                <c:pt idx="4">
                  <c:v>-0.49000000000000016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40613792"/>
        <c:axId val="940614880"/>
      </c:barChart>
      <c:catAx>
        <c:axId val="9406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MD"/>
          </a:p>
        </c:txPr>
        <c:crossAx val="940614880"/>
        <c:crosses val="autoZero"/>
        <c:auto val="1"/>
        <c:lblAlgn val="ctr"/>
        <c:lblOffset val="100"/>
        <c:noMultiLvlLbl val="0"/>
      </c:catAx>
      <c:valAx>
        <c:axId val="940614880"/>
        <c:scaling>
          <c:orientation val="minMax"/>
          <c:max val="0.7000000000000004"/>
          <c:min val="-0.7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MD"/>
          </a:p>
        </c:txPr>
        <c:crossAx val="94061379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612798400199982E-3"/>
          <c:y val="0.86875097078824359"/>
          <c:w val="0.9865091863517057"/>
          <c:h val="0.11819958019134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M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o-RO"/>
              <a:t>Examen la solicitare</a:t>
            </a:r>
            <a:endParaRPr lang="x-non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M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BAC!$B$14</c:f>
              <c:strCache>
                <c:ptCount val="1"/>
                <c:pt idx="0">
                  <c:v>2014/15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BAC!$A$15:$A$21</c:f>
              <c:strCache>
                <c:ptCount val="7"/>
                <c:pt idx="0">
                  <c:v>Informatica</c:v>
                </c:pt>
                <c:pt idx="1">
                  <c:v>Biologia</c:v>
                </c:pt>
                <c:pt idx="2">
                  <c:v>Istoria </c:v>
                </c:pt>
                <c:pt idx="3">
                  <c:v>Fizica</c:v>
                </c:pt>
                <c:pt idx="4">
                  <c:v>Matematica</c:v>
                </c:pt>
                <c:pt idx="5">
                  <c:v>Chimia</c:v>
                </c:pt>
                <c:pt idx="6">
                  <c:v>Geografia</c:v>
                </c:pt>
              </c:strCache>
            </c:strRef>
          </c:cat>
          <c:val>
            <c:numRef>
              <c:f>BAC!$B$15:$B$21</c:f>
              <c:numCache>
                <c:formatCode>0%</c:formatCode>
                <c:ptCount val="7"/>
                <c:pt idx="0">
                  <c:v>8.0000000000000043E-2</c:v>
                </c:pt>
                <c:pt idx="1">
                  <c:v>0</c:v>
                </c:pt>
                <c:pt idx="2">
                  <c:v>3.0000000000000002E-2</c:v>
                </c:pt>
                <c:pt idx="3">
                  <c:v>0.05</c:v>
                </c:pt>
                <c:pt idx="4">
                  <c:v>0</c:v>
                </c:pt>
                <c:pt idx="5">
                  <c:v>0.12000000000000002</c:v>
                </c:pt>
                <c:pt idx="6">
                  <c:v>0.7100000000000003</c:v>
                </c:pt>
              </c:numCache>
            </c:numRef>
          </c:val>
        </c:ser>
        <c:ser>
          <c:idx val="1"/>
          <c:order val="1"/>
          <c:tx>
            <c:strRef>
              <c:f>BAC!$C$14</c:f>
              <c:strCache>
                <c:ptCount val="1"/>
                <c:pt idx="0">
                  <c:v>2015/16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BAC!$A$15:$A$21</c:f>
              <c:strCache>
                <c:ptCount val="7"/>
                <c:pt idx="0">
                  <c:v>Informatica</c:v>
                </c:pt>
                <c:pt idx="1">
                  <c:v>Biologia</c:v>
                </c:pt>
                <c:pt idx="2">
                  <c:v>Istoria </c:v>
                </c:pt>
                <c:pt idx="3">
                  <c:v>Fizica</c:v>
                </c:pt>
                <c:pt idx="4">
                  <c:v>Matematica</c:v>
                </c:pt>
                <c:pt idx="5">
                  <c:v>Chimia</c:v>
                </c:pt>
                <c:pt idx="6">
                  <c:v>Geografia</c:v>
                </c:pt>
              </c:strCache>
            </c:strRef>
          </c:cat>
          <c:val>
            <c:numRef>
              <c:f>BAC!$C$15:$C$21</c:f>
              <c:numCache>
                <c:formatCode>0%</c:formatCode>
                <c:ptCount val="7"/>
                <c:pt idx="0">
                  <c:v>0.05</c:v>
                </c:pt>
                <c:pt idx="1">
                  <c:v>3.0000000000000002E-2</c:v>
                </c:pt>
                <c:pt idx="2">
                  <c:v>8.0000000000000043E-2</c:v>
                </c:pt>
                <c:pt idx="3">
                  <c:v>0.05</c:v>
                </c:pt>
                <c:pt idx="4">
                  <c:v>0</c:v>
                </c:pt>
                <c:pt idx="5">
                  <c:v>0.28000000000000008</c:v>
                </c:pt>
                <c:pt idx="6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0609984"/>
        <c:axId val="940620320"/>
      </c:barChart>
      <c:lineChart>
        <c:grouping val="standard"/>
        <c:varyColors val="0"/>
        <c:ser>
          <c:idx val="2"/>
          <c:order val="2"/>
          <c:tx>
            <c:strRef>
              <c:f>BAC!$D$14</c:f>
              <c:strCache>
                <c:ptCount val="1"/>
                <c:pt idx="0">
                  <c:v>2016/17</c:v>
                </c:pt>
              </c:strCache>
            </c:strRef>
          </c:tx>
          <c:spPr>
            <a:ln w="317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M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BAC!$A$15:$A$21</c:f>
              <c:strCache>
                <c:ptCount val="7"/>
                <c:pt idx="0">
                  <c:v>Informatica</c:v>
                </c:pt>
                <c:pt idx="1">
                  <c:v>Biologia</c:v>
                </c:pt>
                <c:pt idx="2">
                  <c:v>Istoria </c:v>
                </c:pt>
                <c:pt idx="3">
                  <c:v>Fizica</c:v>
                </c:pt>
                <c:pt idx="4">
                  <c:v>Matematica</c:v>
                </c:pt>
                <c:pt idx="5">
                  <c:v>Chimia</c:v>
                </c:pt>
                <c:pt idx="6">
                  <c:v>Geografia</c:v>
                </c:pt>
              </c:strCache>
            </c:strRef>
          </c:cat>
          <c:val>
            <c:numRef>
              <c:f>BAC!$D$15:$D$21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3.0303030303030311E-2</c:v>
                </c:pt>
                <c:pt idx="3">
                  <c:v>4.5454545454545463E-2</c:v>
                </c:pt>
                <c:pt idx="4">
                  <c:v>0.16666666666666666</c:v>
                </c:pt>
                <c:pt idx="5">
                  <c:v>0.16666666666666666</c:v>
                </c:pt>
                <c:pt idx="6">
                  <c:v>0.59090909090909094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609984"/>
        <c:axId val="940620320"/>
      </c:lineChart>
      <c:catAx>
        <c:axId val="9406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MD"/>
          </a:p>
        </c:txPr>
        <c:crossAx val="940620320"/>
        <c:crosses val="autoZero"/>
        <c:auto val="1"/>
        <c:lblAlgn val="ctr"/>
        <c:lblOffset val="100"/>
        <c:noMultiLvlLbl val="0"/>
      </c:catAx>
      <c:valAx>
        <c:axId val="940620320"/>
        <c:scaling>
          <c:orientation val="minMax"/>
          <c:max val="0.6000000000000004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MD"/>
          </a:p>
        </c:txPr>
        <c:crossAx val="940609984"/>
        <c:crosses val="autoZero"/>
        <c:crossBetween val="between"/>
        <c:majorUnit val="0.5"/>
        <c:min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MD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o-RO"/>
              <a:t>Dinamica rezultatelor olimpice</a:t>
            </a:r>
            <a:endParaRPr lang="x-non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M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Olimp!$A$21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Olimp!$B$19:$E$19</c:f>
              <c:strCache>
                <c:ptCount val="4"/>
                <c:pt idx="0">
                  <c:v>Sector</c:v>
                </c:pt>
                <c:pt idx="1">
                  <c:v>Municipiu</c:v>
                </c:pt>
                <c:pt idx="2">
                  <c:v>Republică</c:v>
                </c:pt>
                <c:pt idx="3">
                  <c:v>Total</c:v>
                </c:pt>
              </c:strCache>
            </c:strRef>
          </c:cat>
          <c:val>
            <c:numRef>
              <c:f>Olimp!$B$21:$E$21</c:f>
              <c:numCache>
                <c:formatCode>General</c:formatCode>
                <c:ptCount val="4"/>
                <c:pt idx="0">
                  <c:v>97</c:v>
                </c:pt>
                <c:pt idx="1">
                  <c:v>78</c:v>
                </c:pt>
                <c:pt idx="2">
                  <c:v>18</c:v>
                </c:pt>
                <c:pt idx="3">
                  <c:v>193</c:v>
                </c:pt>
              </c:numCache>
            </c:numRef>
          </c:val>
        </c:ser>
        <c:ser>
          <c:idx val="1"/>
          <c:order val="1"/>
          <c:tx>
            <c:strRef>
              <c:f>Olimp!$A$22</c:f>
              <c:strCache>
                <c:ptCount val="1"/>
                <c:pt idx="0">
                  <c:v>2013-2014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Olimp!$B$19:$E$19</c:f>
              <c:strCache>
                <c:ptCount val="4"/>
                <c:pt idx="0">
                  <c:v>Sector</c:v>
                </c:pt>
                <c:pt idx="1">
                  <c:v>Municipiu</c:v>
                </c:pt>
                <c:pt idx="2">
                  <c:v>Republică</c:v>
                </c:pt>
                <c:pt idx="3">
                  <c:v>Total</c:v>
                </c:pt>
              </c:strCache>
            </c:strRef>
          </c:cat>
          <c:val>
            <c:numRef>
              <c:f>Olimp!$B$22:$E$22</c:f>
              <c:numCache>
                <c:formatCode>General</c:formatCode>
                <c:ptCount val="4"/>
                <c:pt idx="0">
                  <c:v>99</c:v>
                </c:pt>
                <c:pt idx="1">
                  <c:v>81</c:v>
                </c:pt>
                <c:pt idx="2">
                  <c:v>11</c:v>
                </c:pt>
                <c:pt idx="3">
                  <c:v>191</c:v>
                </c:pt>
              </c:numCache>
            </c:numRef>
          </c:val>
        </c:ser>
        <c:ser>
          <c:idx val="2"/>
          <c:order val="2"/>
          <c:tx>
            <c:strRef>
              <c:f>Olimp!$A$23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Olimp!$B$19:$E$19</c:f>
              <c:strCache>
                <c:ptCount val="4"/>
                <c:pt idx="0">
                  <c:v>Sector</c:v>
                </c:pt>
                <c:pt idx="1">
                  <c:v>Municipiu</c:v>
                </c:pt>
                <c:pt idx="2">
                  <c:v>Republică</c:v>
                </c:pt>
                <c:pt idx="3">
                  <c:v>Total</c:v>
                </c:pt>
              </c:strCache>
            </c:strRef>
          </c:cat>
          <c:val>
            <c:numRef>
              <c:f>Olimp!$B$23:$E$23</c:f>
              <c:numCache>
                <c:formatCode>General</c:formatCode>
                <c:ptCount val="4"/>
                <c:pt idx="0">
                  <c:v>120</c:v>
                </c:pt>
                <c:pt idx="1">
                  <c:v>83</c:v>
                </c:pt>
                <c:pt idx="2">
                  <c:v>8</c:v>
                </c:pt>
                <c:pt idx="3">
                  <c:v>211</c:v>
                </c:pt>
              </c:numCache>
            </c:numRef>
          </c:val>
        </c:ser>
        <c:ser>
          <c:idx val="3"/>
          <c:order val="3"/>
          <c:tx>
            <c:strRef>
              <c:f>Olimp!$A$24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Olimp!$B$19:$E$19</c:f>
              <c:strCache>
                <c:ptCount val="4"/>
                <c:pt idx="0">
                  <c:v>Sector</c:v>
                </c:pt>
                <c:pt idx="1">
                  <c:v>Municipiu</c:v>
                </c:pt>
                <c:pt idx="2">
                  <c:v>Republică</c:v>
                </c:pt>
                <c:pt idx="3">
                  <c:v>Total</c:v>
                </c:pt>
              </c:strCache>
            </c:strRef>
          </c:cat>
          <c:val>
            <c:numRef>
              <c:f>Olimp!$B$24:$E$24</c:f>
              <c:numCache>
                <c:formatCode>General</c:formatCode>
                <c:ptCount val="4"/>
                <c:pt idx="0">
                  <c:v>53</c:v>
                </c:pt>
                <c:pt idx="1">
                  <c:v>46</c:v>
                </c:pt>
                <c:pt idx="2">
                  <c:v>8</c:v>
                </c:pt>
                <c:pt idx="3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612160"/>
        <c:axId val="940613248"/>
      </c:barChart>
      <c:lineChart>
        <c:grouping val="standard"/>
        <c:varyColors val="0"/>
        <c:ser>
          <c:idx val="4"/>
          <c:order val="4"/>
          <c:tx>
            <c:strRef>
              <c:f>Olimp!$A$25</c:f>
              <c:strCache>
                <c:ptCount val="1"/>
                <c:pt idx="0">
                  <c:v>2016-2017</c:v>
                </c:pt>
              </c:strCache>
            </c:strRef>
          </c:tx>
          <c:spPr>
            <a:ln w="28575" cap="flat" cmpd="sng" algn="ctr">
              <a:solidFill>
                <a:srgbClr val="FF0000"/>
              </a:solidFill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M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Olimp!$B$19:$E$19</c:f>
              <c:strCache>
                <c:ptCount val="4"/>
                <c:pt idx="0">
                  <c:v>Sector</c:v>
                </c:pt>
                <c:pt idx="1">
                  <c:v>Municipiu</c:v>
                </c:pt>
                <c:pt idx="2">
                  <c:v>Republică</c:v>
                </c:pt>
                <c:pt idx="3">
                  <c:v>Total</c:v>
                </c:pt>
              </c:strCache>
            </c:strRef>
          </c:cat>
          <c:val>
            <c:numRef>
              <c:f>Olimp!$B$25:$E$25</c:f>
              <c:numCache>
                <c:formatCode>General</c:formatCode>
                <c:ptCount val="4"/>
                <c:pt idx="0">
                  <c:v>82</c:v>
                </c:pt>
                <c:pt idx="1">
                  <c:v>84</c:v>
                </c:pt>
                <c:pt idx="2">
                  <c:v>11</c:v>
                </c:pt>
                <c:pt idx="3">
                  <c:v>177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612160"/>
        <c:axId val="940613248"/>
      </c:lineChart>
      <c:catAx>
        <c:axId val="94061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MD"/>
          </a:p>
        </c:txPr>
        <c:crossAx val="940613248"/>
        <c:crosses val="autoZero"/>
        <c:auto val="1"/>
        <c:lblAlgn val="ctr"/>
        <c:lblOffset val="100"/>
        <c:noMultiLvlLbl val="0"/>
      </c:catAx>
      <c:valAx>
        <c:axId val="940613248"/>
        <c:scaling>
          <c:orientation val="minMax"/>
          <c:max val="25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MD"/>
          </a:p>
        </c:txPr>
        <c:crossAx val="940612160"/>
        <c:crosses val="autoZero"/>
        <c:crossBetween val="between"/>
        <c:majorUnit val="1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3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MD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M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44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362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8879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6094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807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290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261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70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9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1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50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0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37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9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0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3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1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3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sz="4400" dirty="0" err="1" smtClean="0"/>
              <a:t>Отчет</a:t>
            </a:r>
            <a:r>
              <a:rPr lang="x-none" sz="4400" dirty="0" smtClean="0"/>
              <a:t> о деятельности педагогического коллектива</a:t>
            </a:r>
            <a:endParaRPr lang="x-none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x-none" dirty="0" smtClean="0"/>
              <a:t>2016-2017 учебный год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051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419460"/>
              </p:ext>
            </p:extLst>
          </p:nvPr>
        </p:nvGraphicFramePr>
        <p:xfrm>
          <a:off x="1295400" y="497305"/>
          <a:ext cx="9601200" cy="583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3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Экзамены БАК (69 учащихся: 25/ 42/ 3)</a:t>
            </a:r>
            <a:endParaRPr lang="x-none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28274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23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002806"/>
              </p:ext>
            </p:extLst>
          </p:nvPr>
        </p:nvGraphicFramePr>
        <p:xfrm>
          <a:off x="1122945" y="513346"/>
          <a:ext cx="10170695" cy="62798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12214"/>
                <a:gridCol w="1308841"/>
                <a:gridCol w="1309928"/>
                <a:gridCol w="1309928"/>
                <a:gridCol w="1309928"/>
                <a:gridCol w="1309928"/>
                <a:gridCol w="1309928"/>
              </a:tblGrid>
              <a:tr h="882317">
                <a:tc>
                  <a:txBody>
                    <a:bodyPr/>
                    <a:lstStyle/>
                    <a:p>
                      <a:endParaRPr lang="x-none" sz="2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 err="1">
                          <a:effectLst/>
                        </a:rPr>
                        <a:t>Nota</a:t>
                      </a:r>
                      <a:r>
                        <a:rPr lang="x-none" sz="2000" dirty="0">
                          <a:effectLst/>
                        </a:rPr>
                        <a:t> </a:t>
                      </a:r>
                      <a:r>
                        <a:rPr lang="x-none" sz="2000" dirty="0" err="1">
                          <a:effectLst/>
                        </a:rPr>
                        <a:t>anuală</a:t>
                      </a:r>
                      <a:endParaRPr lang="x-none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000" dirty="0" err="1">
                          <a:effectLst/>
                        </a:rPr>
                        <a:t>Nota</a:t>
                      </a:r>
                      <a:r>
                        <a:rPr lang="x-none" sz="2000" dirty="0">
                          <a:effectLst/>
                        </a:rPr>
                        <a:t> </a:t>
                      </a:r>
                      <a:r>
                        <a:rPr lang="x-none" sz="2000" dirty="0" err="1">
                          <a:effectLst/>
                        </a:rPr>
                        <a:t>examen</a:t>
                      </a:r>
                      <a:endParaRPr lang="x-none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Note de </a:t>
                      </a:r>
                      <a:endParaRPr lang="x-none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8-10</a:t>
                      </a:r>
                      <a:endParaRPr lang="x-none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800" dirty="0" err="1">
                          <a:effectLst/>
                        </a:rPr>
                        <a:t>Și-au</a:t>
                      </a:r>
                      <a:r>
                        <a:rPr lang="x-none" sz="1800" dirty="0">
                          <a:effectLst/>
                        </a:rPr>
                        <a:t> </a:t>
                      </a:r>
                      <a:r>
                        <a:rPr lang="x-none" sz="1800" dirty="0" err="1">
                          <a:effectLst/>
                        </a:rPr>
                        <a:t>majorat</a:t>
                      </a:r>
                      <a:r>
                        <a:rPr lang="x-none" sz="1800" dirty="0">
                          <a:effectLst/>
                        </a:rPr>
                        <a:t> </a:t>
                      </a:r>
                      <a:r>
                        <a:rPr lang="x-none" sz="1800" dirty="0" err="1">
                          <a:effectLst/>
                        </a:rPr>
                        <a:t>nota</a:t>
                      </a:r>
                      <a:endParaRPr lang="x-none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800" dirty="0" err="1">
                          <a:effectLst/>
                        </a:rPr>
                        <a:t>Și-au</a:t>
                      </a:r>
                      <a:r>
                        <a:rPr lang="x-none" sz="1800" dirty="0">
                          <a:effectLst/>
                        </a:rPr>
                        <a:t> </a:t>
                      </a:r>
                      <a:r>
                        <a:rPr lang="x-none" sz="1800" dirty="0" err="1">
                          <a:effectLst/>
                        </a:rPr>
                        <a:t>confirmat</a:t>
                      </a:r>
                      <a:r>
                        <a:rPr lang="x-none" sz="1800" dirty="0">
                          <a:effectLst/>
                        </a:rPr>
                        <a:t> </a:t>
                      </a:r>
                      <a:r>
                        <a:rPr lang="x-none" sz="1800" dirty="0" err="1">
                          <a:effectLst/>
                        </a:rPr>
                        <a:t>nota</a:t>
                      </a:r>
                      <a:endParaRPr lang="x-none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800" dirty="0" err="1">
                          <a:effectLst/>
                        </a:rPr>
                        <a:t>Și-au</a:t>
                      </a:r>
                      <a:r>
                        <a:rPr lang="x-none" sz="1800" dirty="0">
                          <a:effectLst/>
                        </a:rPr>
                        <a:t> </a:t>
                      </a:r>
                      <a:r>
                        <a:rPr lang="x-none" sz="1800" dirty="0" err="1">
                          <a:effectLst/>
                        </a:rPr>
                        <a:t>micșorat</a:t>
                      </a:r>
                      <a:r>
                        <a:rPr lang="x-none" sz="1800" dirty="0">
                          <a:effectLst/>
                        </a:rPr>
                        <a:t> </a:t>
                      </a:r>
                      <a:r>
                        <a:rPr lang="x-none" sz="1800" dirty="0" err="1">
                          <a:effectLst/>
                        </a:rPr>
                        <a:t>nota</a:t>
                      </a:r>
                      <a:endParaRPr lang="x-none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</a:tr>
              <a:tr h="73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2400" dirty="0" err="1" smtClean="0">
                          <a:effectLst/>
                        </a:rPr>
                        <a:t>Limba</a:t>
                      </a:r>
                      <a:r>
                        <a:rPr lang="x-none" sz="2400" dirty="0" smtClean="0">
                          <a:effectLst/>
                        </a:rPr>
                        <a:t>/</a:t>
                      </a:r>
                      <a:r>
                        <a:rPr lang="x-none" sz="2400" dirty="0" err="1" smtClean="0">
                          <a:effectLst/>
                        </a:rPr>
                        <a:t>literatura</a:t>
                      </a:r>
                      <a:r>
                        <a:rPr lang="x-none" sz="2400" dirty="0" smtClean="0">
                          <a:effectLst/>
                        </a:rPr>
                        <a:t> </a:t>
                      </a:r>
                      <a:r>
                        <a:rPr lang="x-none" sz="2400" dirty="0" err="1">
                          <a:effectLst/>
                        </a:rPr>
                        <a:t>română</a:t>
                      </a:r>
                      <a:endParaRPr lang="x-none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7,48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7,30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55%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29%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50%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 dirty="0">
                          <a:effectLst/>
                        </a:rPr>
                        <a:t>21%</a:t>
                      </a:r>
                      <a:endParaRPr lang="x-none" sz="24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73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2400" dirty="0" err="1" smtClean="0">
                          <a:effectLst/>
                        </a:rPr>
                        <a:t>Limba</a:t>
                      </a:r>
                      <a:r>
                        <a:rPr lang="x-none" sz="2400" dirty="0" smtClean="0">
                          <a:effectLst/>
                        </a:rPr>
                        <a:t>/</a:t>
                      </a:r>
                      <a:r>
                        <a:rPr lang="x-none" sz="2400" dirty="0" err="1" smtClean="0">
                          <a:effectLst/>
                        </a:rPr>
                        <a:t>literatura</a:t>
                      </a:r>
                      <a:r>
                        <a:rPr lang="x-none" sz="2400" dirty="0" smtClean="0">
                          <a:effectLst/>
                        </a:rPr>
                        <a:t> </a:t>
                      </a:r>
                      <a:r>
                        <a:rPr lang="x-none" sz="2400" dirty="0" err="1">
                          <a:effectLst/>
                        </a:rPr>
                        <a:t>rusă</a:t>
                      </a:r>
                      <a:endParaRPr lang="x-none" sz="24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7,57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6,00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12%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3%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23%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>
                          <a:effectLst/>
                        </a:rPr>
                        <a:t>74%</a:t>
                      </a:r>
                      <a:endParaRPr lang="x-none" sz="2400" b="1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532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Limba engleză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8,27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6,70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32%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3%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9%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>
                          <a:effectLst/>
                        </a:rPr>
                        <a:t>88%</a:t>
                      </a:r>
                      <a:endParaRPr lang="x-none" sz="2400" b="1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532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Matematica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7,95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7,40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61%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36%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31%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>
                          <a:effectLst/>
                        </a:rPr>
                        <a:t>33%</a:t>
                      </a:r>
                      <a:endParaRPr lang="x-none" sz="2400" b="1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73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Istoria românilor și universală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7,48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6,40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18%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9%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32%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>
                          <a:effectLst/>
                        </a:rPr>
                        <a:t>59%</a:t>
                      </a:r>
                      <a:endParaRPr lang="x-none" sz="2400" b="1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532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Geografia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7,87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6,40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13%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5%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5%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>
                          <a:effectLst/>
                        </a:rPr>
                        <a:t>90%</a:t>
                      </a:r>
                      <a:endParaRPr lang="x-none" sz="2400" b="1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532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Chimia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9,06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8,00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73%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18%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0%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 dirty="0">
                          <a:effectLst/>
                        </a:rPr>
                        <a:t>82%</a:t>
                      </a:r>
                      <a:endParaRPr lang="x-none" sz="24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532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Fizica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9,46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8,00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100%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0%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67%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 dirty="0">
                          <a:effectLst/>
                        </a:rPr>
                        <a:t>33%</a:t>
                      </a:r>
                      <a:endParaRPr lang="x-none" sz="24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532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2400">
                          <a:effectLst/>
                        </a:rPr>
                        <a:t>Media</a:t>
                      </a:r>
                      <a:endParaRPr lang="x-none" sz="24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 dirty="0">
                          <a:solidFill>
                            <a:schemeClr val="bg1"/>
                          </a:solidFill>
                          <a:effectLst/>
                        </a:rPr>
                        <a:t>8,14</a:t>
                      </a:r>
                      <a:endParaRPr lang="x-none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>
                          <a:solidFill>
                            <a:schemeClr val="bg1"/>
                          </a:solidFill>
                          <a:effectLst/>
                        </a:rPr>
                        <a:t>7,03</a:t>
                      </a:r>
                      <a:endParaRPr lang="x-none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x-none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>
                          <a:solidFill>
                            <a:schemeClr val="bg1"/>
                          </a:solidFill>
                          <a:effectLst/>
                        </a:rPr>
                        <a:t>13%</a:t>
                      </a:r>
                      <a:endParaRPr lang="x-none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 dirty="0">
                          <a:solidFill>
                            <a:schemeClr val="bg1"/>
                          </a:solidFill>
                          <a:effectLst/>
                        </a:rPr>
                        <a:t>27%</a:t>
                      </a:r>
                      <a:endParaRPr lang="x-none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400" b="1" dirty="0">
                          <a:solidFill>
                            <a:schemeClr val="bg1"/>
                          </a:solidFill>
                          <a:effectLst/>
                        </a:rPr>
                        <a:t>60%</a:t>
                      </a:r>
                      <a:endParaRPr lang="x-none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9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Экзамены на </a:t>
            </a:r>
            <a:r>
              <a:rPr lang="ro-RO" dirty="0" smtClean="0"/>
              <a:t>9</a:t>
            </a:r>
            <a:r>
              <a:rPr lang="x-none" dirty="0" smtClean="0"/>
              <a:t>-10</a:t>
            </a:r>
            <a:endParaRPr lang="x-none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734947"/>
              </p:ext>
            </p:extLst>
          </p:nvPr>
        </p:nvGraphicFramePr>
        <p:xfrm>
          <a:off x="1295402" y="2550695"/>
          <a:ext cx="9741566" cy="3896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572"/>
                <a:gridCol w="2480998"/>
                <a:gridCol w="2480998"/>
                <a:gridCol w="2480998"/>
              </a:tblGrid>
              <a:tr h="1213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4400">
                          <a:effectLst/>
                        </a:rPr>
                        <a:t> </a:t>
                      </a:r>
                      <a:endParaRPr lang="x-none" sz="4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4400">
                          <a:effectLst/>
                        </a:rPr>
                        <a:t>2014-2015</a:t>
                      </a:r>
                      <a:endParaRPr lang="x-none" sz="4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4400">
                          <a:effectLst/>
                        </a:rPr>
                        <a:t>2015-2016</a:t>
                      </a:r>
                      <a:endParaRPr lang="x-none" sz="4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4400">
                          <a:effectLst/>
                        </a:rPr>
                        <a:t>2016-2017</a:t>
                      </a:r>
                      <a:endParaRPr lang="x-none" sz="4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13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4400">
                          <a:effectLst/>
                        </a:rPr>
                        <a:t>9 классы</a:t>
                      </a:r>
                      <a:endParaRPr lang="x-none" sz="4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4400" dirty="0">
                          <a:effectLst/>
                        </a:rPr>
                        <a:t>4</a:t>
                      </a:r>
                      <a:endParaRPr lang="x-none" sz="4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4400">
                          <a:effectLst/>
                        </a:rPr>
                        <a:t>1</a:t>
                      </a:r>
                      <a:endParaRPr lang="x-none" sz="4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4400">
                          <a:effectLst/>
                        </a:rPr>
                        <a:t>5</a:t>
                      </a:r>
                      <a:endParaRPr lang="x-none" sz="4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13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4400">
                          <a:effectLst/>
                        </a:rPr>
                        <a:t>12 классы</a:t>
                      </a:r>
                      <a:endParaRPr lang="x-none" sz="4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4400">
                          <a:effectLst/>
                        </a:rPr>
                        <a:t>6</a:t>
                      </a:r>
                      <a:endParaRPr lang="x-none" sz="4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4400">
                          <a:effectLst/>
                        </a:rPr>
                        <a:t>3</a:t>
                      </a:r>
                      <a:endParaRPr lang="x-none" sz="4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4400" dirty="0">
                          <a:effectLst/>
                        </a:rPr>
                        <a:t>3</a:t>
                      </a:r>
                      <a:endParaRPr lang="x-none" sz="4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6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Динамика БАК</a:t>
            </a:r>
            <a:endParaRPr lang="x-none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688487"/>
              </p:ext>
            </p:extLst>
          </p:nvPr>
        </p:nvGraphicFramePr>
        <p:xfrm>
          <a:off x="1058777" y="2582780"/>
          <a:ext cx="10058402" cy="3004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823"/>
                <a:gridCol w="1345188"/>
                <a:gridCol w="1527253"/>
                <a:gridCol w="1528316"/>
                <a:gridCol w="1527253"/>
                <a:gridCol w="1527253"/>
                <a:gridCol w="1528316"/>
              </a:tblGrid>
              <a:tr h="882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x-none" sz="3600" u="none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dirty="0" err="1">
                          <a:effectLst/>
                        </a:rPr>
                        <a:t>Rata</a:t>
                      </a:r>
                      <a:r>
                        <a:rPr lang="ru-RU" sz="2000" u="none" dirty="0">
                          <a:effectLst/>
                        </a:rPr>
                        <a:t> </a:t>
                      </a:r>
                      <a:r>
                        <a:rPr lang="ru-RU" sz="2000" u="none" dirty="0" err="1">
                          <a:effectLst/>
                        </a:rPr>
                        <a:t>de</a:t>
                      </a:r>
                      <a:r>
                        <a:rPr lang="ru-RU" sz="2000" u="none" dirty="0">
                          <a:effectLst/>
                        </a:rPr>
                        <a:t> </a:t>
                      </a:r>
                      <a:r>
                        <a:rPr lang="ru-RU" sz="2000" u="none" dirty="0" err="1">
                          <a:effectLst/>
                        </a:rPr>
                        <a:t>promovare</a:t>
                      </a:r>
                      <a:endParaRPr lang="x-none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dirty="0" err="1">
                          <a:effectLst/>
                        </a:rPr>
                        <a:t>Media</a:t>
                      </a:r>
                      <a:endParaRPr lang="x-none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dirty="0" err="1">
                          <a:effectLst/>
                        </a:rPr>
                        <a:t>Licee</a:t>
                      </a:r>
                      <a:r>
                        <a:rPr lang="ru-RU" sz="2000" u="none" dirty="0">
                          <a:effectLst/>
                        </a:rPr>
                        <a:t> </a:t>
                      </a:r>
                      <a:r>
                        <a:rPr lang="ru-RU" sz="2000" u="none" dirty="0" err="1">
                          <a:effectLst/>
                        </a:rPr>
                        <a:t>Republică</a:t>
                      </a:r>
                      <a:endParaRPr lang="x-none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dirty="0" err="1">
                          <a:effectLst/>
                        </a:rPr>
                        <a:t>Licee</a:t>
                      </a:r>
                      <a:r>
                        <a:rPr lang="ru-RU" sz="2000" u="none" dirty="0">
                          <a:effectLst/>
                        </a:rPr>
                        <a:t> </a:t>
                      </a:r>
                      <a:r>
                        <a:rPr lang="ru-RU" sz="2000" u="none" dirty="0" err="1">
                          <a:effectLst/>
                        </a:rPr>
                        <a:t>ruse</a:t>
                      </a:r>
                      <a:r>
                        <a:rPr lang="ru-RU" sz="2000" u="none" dirty="0">
                          <a:effectLst/>
                        </a:rPr>
                        <a:t> </a:t>
                      </a:r>
                      <a:r>
                        <a:rPr lang="ru-RU" sz="2000" u="none" dirty="0" err="1">
                          <a:effectLst/>
                        </a:rPr>
                        <a:t>Republică</a:t>
                      </a:r>
                      <a:endParaRPr lang="x-none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dirty="0" err="1">
                          <a:effectLst/>
                        </a:rPr>
                        <a:t>Licee</a:t>
                      </a:r>
                      <a:r>
                        <a:rPr lang="ru-RU" sz="2000" u="none" dirty="0">
                          <a:effectLst/>
                        </a:rPr>
                        <a:t> </a:t>
                      </a:r>
                      <a:r>
                        <a:rPr lang="ru-RU" sz="2000" u="none" dirty="0" err="1">
                          <a:effectLst/>
                        </a:rPr>
                        <a:t>municipiu</a:t>
                      </a:r>
                      <a:endParaRPr lang="x-none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dirty="0" err="1">
                          <a:effectLst/>
                        </a:rPr>
                        <a:t>Licee</a:t>
                      </a:r>
                      <a:r>
                        <a:rPr lang="ru-RU" sz="2000" u="none" dirty="0">
                          <a:effectLst/>
                        </a:rPr>
                        <a:t> </a:t>
                      </a:r>
                      <a:r>
                        <a:rPr lang="ru-RU" sz="2000" u="none" dirty="0" err="1">
                          <a:effectLst/>
                        </a:rPr>
                        <a:t>ruse</a:t>
                      </a:r>
                      <a:r>
                        <a:rPr lang="ru-RU" sz="2000" u="none" dirty="0">
                          <a:effectLst/>
                        </a:rPr>
                        <a:t> </a:t>
                      </a:r>
                      <a:r>
                        <a:rPr lang="ru-RU" sz="2000" u="none" dirty="0" err="1">
                          <a:effectLst/>
                        </a:rPr>
                        <a:t>municipiu</a:t>
                      </a:r>
                      <a:endParaRPr lang="x-none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2015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100%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7,21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20/417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2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16/109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2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2016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92%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7,11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40/347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6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23/101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u="none">
                          <a:effectLst/>
                        </a:rPr>
                        <a:t>3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3600" u="none">
                          <a:effectLst/>
                        </a:rPr>
                        <a:t>2017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3600" u="none">
                          <a:effectLst/>
                        </a:rPr>
                        <a:t>97%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3600" u="none">
                          <a:effectLst/>
                        </a:rPr>
                        <a:t>7,03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3600" u="none">
                          <a:effectLst/>
                        </a:rPr>
                        <a:t>38/163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3600" u="none">
                          <a:effectLst/>
                        </a:rPr>
                        <a:t>8</a:t>
                      </a:r>
                      <a:endParaRPr lang="x-none" sz="36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3600" u="none" dirty="0">
                          <a:effectLst/>
                        </a:rPr>
                        <a:t>29/62</a:t>
                      </a:r>
                      <a:endParaRPr lang="x-none" sz="36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3600" u="none" dirty="0">
                          <a:effectLst/>
                        </a:rPr>
                        <a:t>5</a:t>
                      </a:r>
                      <a:endParaRPr lang="x-none" sz="36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6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022701"/>
              </p:ext>
            </p:extLst>
          </p:nvPr>
        </p:nvGraphicFramePr>
        <p:xfrm>
          <a:off x="1295400" y="513347"/>
          <a:ext cx="9601200" cy="585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76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383" t="36239" r="30273" b="15954"/>
          <a:stretch/>
        </p:blipFill>
        <p:spPr>
          <a:xfrm>
            <a:off x="1" y="0"/>
            <a:ext cx="7571874" cy="6858000"/>
          </a:xfrm>
          <a:prstGeom prst="rect">
            <a:avLst/>
          </a:prstGeom>
        </p:spPr>
      </p:pic>
      <p:graphicFrame>
        <p:nvGraphicFramePr>
          <p:cNvPr id="7" name="Diagramă 168025"/>
          <p:cNvGraphicFramePr/>
          <p:nvPr>
            <p:extLst>
              <p:ext uri="{D42A27DB-BD31-4B8C-83A1-F6EECF244321}">
                <p14:modId xmlns:p14="http://schemas.microsoft.com/office/powerpoint/2010/main" val="2386532070"/>
              </p:ext>
            </p:extLst>
          </p:nvPr>
        </p:nvGraphicFramePr>
        <p:xfrm>
          <a:off x="7571875" y="2022308"/>
          <a:ext cx="4203031" cy="413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0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5742" t="28070" r="17886" b="16667"/>
          <a:stretch/>
        </p:blipFill>
        <p:spPr>
          <a:xfrm>
            <a:off x="2502569" y="0"/>
            <a:ext cx="7136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93" t="22206" r="12502" b="14986"/>
          <a:stretch/>
        </p:blipFill>
        <p:spPr>
          <a:xfrm>
            <a:off x="1171074" y="0"/>
            <a:ext cx="9994231" cy="68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587503"/>
              </p:ext>
            </p:extLst>
          </p:nvPr>
        </p:nvGraphicFramePr>
        <p:xfrm>
          <a:off x="994611" y="513346"/>
          <a:ext cx="10170694" cy="536925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035788"/>
                <a:gridCol w="911272"/>
                <a:gridCol w="910201"/>
                <a:gridCol w="3339903"/>
                <a:gridCol w="910201"/>
                <a:gridCol w="1063329"/>
              </a:tblGrid>
              <a:tr h="651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3200" b="0">
                          <a:effectLst/>
                        </a:rPr>
                        <a:t>Lider pe clase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5B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87%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Biologia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5G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100%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1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 err="1" smtClean="0">
                          <a:effectLst/>
                        </a:rPr>
                        <a:t>Limba</a:t>
                      </a:r>
                      <a:r>
                        <a:rPr lang="ro-RO" sz="3200" b="0" dirty="0" smtClean="0">
                          <a:effectLst/>
                        </a:rPr>
                        <a:t>/</a:t>
                      </a:r>
                      <a:r>
                        <a:rPr lang="ru-RU" sz="3200" b="0" dirty="0" err="1" smtClean="0">
                          <a:effectLst/>
                        </a:rPr>
                        <a:t>lit</a:t>
                      </a:r>
                      <a:r>
                        <a:rPr lang="ro-RO" sz="3200" b="0" dirty="0" smtClean="0">
                          <a:effectLst/>
                        </a:rPr>
                        <a:t>.</a:t>
                      </a:r>
                      <a:r>
                        <a:rPr lang="ru-RU" sz="3200" b="0" dirty="0" smtClean="0">
                          <a:effectLst/>
                        </a:rPr>
                        <a:t> </a:t>
                      </a:r>
                      <a:r>
                        <a:rPr lang="ru-RU" sz="3200" b="0" dirty="0" err="1">
                          <a:effectLst/>
                        </a:rPr>
                        <a:t>rusă</a:t>
                      </a:r>
                      <a:endParaRPr lang="x-none" sz="3200" b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</a:rPr>
                        <a:t>11A</a:t>
                      </a:r>
                      <a:endParaRPr lang="x-none" sz="3200" b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88%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Geografia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</a:rPr>
                        <a:t>12A</a:t>
                      </a:r>
                      <a:endParaRPr lang="x-none" sz="3200" b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79%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 err="1" smtClean="0">
                          <a:effectLst/>
                        </a:rPr>
                        <a:t>Limba</a:t>
                      </a:r>
                      <a:r>
                        <a:rPr lang="ro-RO" sz="3200" b="0" dirty="0" smtClean="0">
                          <a:effectLst/>
                        </a:rPr>
                        <a:t>/</a:t>
                      </a:r>
                      <a:r>
                        <a:rPr lang="ru-RU" sz="3200" b="0" dirty="0" err="1" smtClean="0">
                          <a:effectLst/>
                        </a:rPr>
                        <a:t>lit</a:t>
                      </a:r>
                      <a:r>
                        <a:rPr lang="ro-RO" sz="3200" b="0" dirty="0" smtClean="0">
                          <a:effectLst/>
                        </a:rPr>
                        <a:t>.</a:t>
                      </a:r>
                      <a:r>
                        <a:rPr lang="ru-RU" sz="3200" b="0" dirty="0" err="1" smtClean="0">
                          <a:effectLst/>
                        </a:rPr>
                        <a:t>română</a:t>
                      </a:r>
                      <a:endParaRPr lang="x-none" sz="3200" b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5B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88%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 err="1" smtClean="0">
                          <a:effectLst/>
                        </a:rPr>
                        <a:t>Istoria</a:t>
                      </a:r>
                      <a:endParaRPr lang="x-none" sz="3200" b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9B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100%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1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Limba engleză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</a:rPr>
                        <a:t>11A</a:t>
                      </a:r>
                      <a:endParaRPr lang="x-none" sz="3200" b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92%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Educația civică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9B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100%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1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Matematica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</a:rPr>
                        <a:t>12A</a:t>
                      </a:r>
                      <a:endParaRPr lang="x-none" sz="3200" b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54%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</a:rPr>
                        <a:t>Istoria</a:t>
                      </a:r>
                      <a:r>
                        <a:rPr lang="en-US" sz="3200" b="0" dirty="0">
                          <a:effectLst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</a:rPr>
                        <a:t>culturii</a:t>
                      </a:r>
                      <a:endParaRPr lang="x-none" sz="3200" b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5A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100%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1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Fizica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</a:rPr>
                        <a:t>12A</a:t>
                      </a:r>
                      <a:endParaRPr lang="x-none" sz="3200" b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88%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Educația muzicală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5A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100%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1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Informatica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</a:rPr>
                        <a:t>12A</a:t>
                      </a:r>
                      <a:endParaRPr lang="x-none" sz="3200" b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92%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Educația plastică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5A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100%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1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Chimia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</a:rPr>
                        <a:t>12A</a:t>
                      </a:r>
                      <a:endParaRPr lang="x-none" sz="3200" b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96%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 err="1">
                          <a:effectLst/>
                        </a:rPr>
                        <a:t>Educația</a:t>
                      </a:r>
                      <a:r>
                        <a:rPr lang="ru-RU" sz="3200" b="0" dirty="0">
                          <a:effectLst/>
                        </a:rPr>
                        <a:t> </a:t>
                      </a:r>
                      <a:r>
                        <a:rPr lang="ru-RU" sz="3200" b="0" dirty="0" err="1">
                          <a:effectLst/>
                        </a:rPr>
                        <a:t>tehnologică</a:t>
                      </a:r>
                      <a:endParaRPr lang="x-none" sz="3200" b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</a:rPr>
                        <a:t>5A</a:t>
                      </a:r>
                      <a:endParaRPr lang="x-none" sz="3200" b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</a:rPr>
                        <a:t>100%</a:t>
                      </a:r>
                      <a:endParaRPr lang="x-none" sz="3200" b="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5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64" t="23972" r="16836" b="9789"/>
          <a:stretch/>
        </p:blipFill>
        <p:spPr>
          <a:xfrm>
            <a:off x="0" y="0"/>
            <a:ext cx="12264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ОБРАЗОВАТЕЛЬНАЯ</a:t>
            </a:r>
            <a:r>
              <a:rPr lang="ru-RU" b="1" dirty="0"/>
              <a:t> ДЕЯТЕЛЬНОСТЬ</a:t>
            </a:r>
            <a:br>
              <a:rPr lang="ru-RU" b="1" dirty="0"/>
            </a:br>
            <a:r>
              <a:rPr lang="x-none" dirty="0" smtClean="0"/>
              <a:t>Национальное тестирование, экзамены</a:t>
            </a:r>
            <a:endParaRPr lang="x-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Национальное </a:t>
            </a:r>
            <a:r>
              <a:rPr lang="x-none" dirty="0" smtClean="0"/>
              <a:t>тестирование – 88 учащихся (3 класса)</a:t>
            </a:r>
          </a:p>
          <a:p>
            <a:pPr marL="0" indent="0">
              <a:buNone/>
            </a:pPr>
            <a:endParaRPr lang="x-none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349688"/>
              </p:ext>
            </p:extLst>
          </p:nvPr>
        </p:nvGraphicFramePr>
        <p:xfrm>
          <a:off x="1042738" y="2935705"/>
          <a:ext cx="10186734" cy="3211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473"/>
                <a:gridCol w="1427747"/>
                <a:gridCol w="1684421"/>
                <a:gridCol w="1058779"/>
                <a:gridCol w="1716505"/>
                <a:gridCol w="962526"/>
                <a:gridCol w="1251283"/>
              </a:tblGrid>
              <a:tr h="1070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u="none">
                          <a:effectLst/>
                        </a:rPr>
                        <a:t> 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u="none">
                          <a:effectLst/>
                        </a:rPr>
                        <a:t>Limba și literatura română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u="none">
                          <a:effectLst/>
                        </a:rPr>
                        <a:t>Limba și literatura rusă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u="none">
                          <a:effectLst/>
                        </a:rPr>
                        <a:t>Matematica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1070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3200" u="none">
                          <a:effectLst/>
                        </a:rPr>
                        <a:t>Media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3200" u="none">
                          <a:effectLst/>
                        </a:rPr>
                        <a:t>8,22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3200" u="none">
                          <a:effectLst/>
                        </a:rPr>
                        <a:t>8,25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3200" u="none">
                          <a:effectLst/>
                        </a:rPr>
                        <a:t>8,16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3200" u="none">
                          <a:effectLst/>
                        </a:rPr>
                        <a:t>8,00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3200" u="none">
                          <a:effectLst/>
                        </a:rPr>
                        <a:t>8,28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3200" u="none">
                          <a:effectLst/>
                        </a:rPr>
                        <a:t>8,84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0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3200" u="none">
                          <a:effectLst/>
                        </a:rPr>
                        <a:t>% calității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3200" u="none" dirty="0">
                          <a:effectLst/>
                        </a:rPr>
                        <a:t>74%</a:t>
                      </a:r>
                      <a:endParaRPr lang="x-none" sz="3200" u="none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3200" u="none">
                          <a:effectLst/>
                        </a:rPr>
                        <a:t>74%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3200" u="none">
                          <a:effectLst/>
                        </a:rPr>
                        <a:t>79%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3200" u="none">
                          <a:effectLst/>
                        </a:rPr>
                        <a:t>72%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3200" u="none">
                          <a:effectLst/>
                        </a:rPr>
                        <a:t>83%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3200" u="none" dirty="0">
                          <a:effectLst/>
                        </a:rPr>
                        <a:t>86%</a:t>
                      </a:r>
                      <a:endParaRPr lang="x-none" sz="3200" u="none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6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716851"/>
              </p:ext>
            </p:extLst>
          </p:nvPr>
        </p:nvGraphicFramePr>
        <p:xfrm>
          <a:off x="1295400" y="529389"/>
          <a:ext cx="9601200" cy="580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9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Экзамены за курс гимназии (91 учащихся)</a:t>
            </a:r>
            <a:endParaRPr lang="x-none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587996"/>
              </p:ext>
            </p:extLst>
          </p:nvPr>
        </p:nvGraphicFramePr>
        <p:xfrm>
          <a:off x="1058782" y="2518612"/>
          <a:ext cx="10266942" cy="301329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82407"/>
                <a:gridCol w="1283505"/>
                <a:gridCol w="1283505"/>
                <a:gridCol w="1283505"/>
                <a:gridCol w="1283505"/>
                <a:gridCol w="1283505"/>
                <a:gridCol w="1283505"/>
                <a:gridCol w="1283505"/>
              </a:tblGrid>
              <a:tr h="113898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u="none" dirty="0" err="1" smtClean="0">
                          <a:effectLst/>
                        </a:rPr>
                        <a:t>Istoria</a:t>
                      </a:r>
                      <a:endParaRPr lang="x-none" sz="32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u="none">
                          <a:effectLst/>
                        </a:rPr>
                        <a:t>Matematica</a:t>
                      </a:r>
                      <a:endParaRPr lang="x-none" sz="3200" u="none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u="none" dirty="0" err="1" smtClean="0">
                          <a:effectLst/>
                        </a:rPr>
                        <a:t>Limba</a:t>
                      </a:r>
                      <a:r>
                        <a:rPr lang="ru-RU" sz="3200" u="none" dirty="0" smtClean="0">
                          <a:effectLst/>
                        </a:rPr>
                        <a:t>/</a:t>
                      </a:r>
                      <a:endParaRPr lang="x-none" sz="32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u="none" dirty="0" err="1" smtClean="0">
                          <a:effectLst/>
                        </a:rPr>
                        <a:t>literatura</a:t>
                      </a:r>
                      <a:r>
                        <a:rPr lang="ru-RU" sz="3200" u="none" dirty="0" smtClean="0">
                          <a:effectLst/>
                        </a:rPr>
                        <a:t> </a:t>
                      </a:r>
                      <a:r>
                        <a:rPr lang="ru-RU" sz="3200" u="none" dirty="0" err="1">
                          <a:effectLst/>
                        </a:rPr>
                        <a:t>rusă</a:t>
                      </a:r>
                      <a:endParaRPr lang="x-none" sz="32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u="none" dirty="0" err="1" smtClean="0">
                          <a:effectLst/>
                        </a:rPr>
                        <a:t>Limba</a:t>
                      </a:r>
                      <a:r>
                        <a:rPr lang="x-none" sz="3200" u="none" dirty="0" smtClean="0">
                          <a:effectLst/>
                        </a:rPr>
                        <a:t>/</a:t>
                      </a:r>
                      <a:r>
                        <a:rPr lang="ru-RU" sz="3200" u="none" dirty="0" err="1" smtClean="0">
                          <a:effectLst/>
                        </a:rPr>
                        <a:t>literatura</a:t>
                      </a:r>
                      <a:r>
                        <a:rPr lang="ru-RU" sz="3200" u="none" dirty="0" smtClean="0">
                          <a:effectLst/>
                        </a:rPr>
                        <a:t> </a:t>
                      </a:r>
                      <a:r>
                        <a:rPr lang="ru-RU" sz="3200" u="none" dirty="0" err="1">
                          <a:effectLst/>
                        </a:rPr>
                        <a:t>română</a:t>
                      </a:r>
                      <a:endParaRPr lang="x-none" sz="32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937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2800" b="0" u="none" dirty="0" err="1">
                          <a:effectLst/>
                        </a:rPr>
                        <a:t>Anual</a:t>
                      </a:r>
                      <a:endParaRPr lang="x-none" sz="2800" b="0" u="none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u="none" dirty="0" err="1">
                          <a:effectLst/>
                        </a:rPr>
                        <a:t>Examen</a:t>
                      </a:r>
                      <a:endParaRPr lang="x-none" sz="2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u="none" dirty="0" err="1">
                          <a:effectLst/>
                        </a:rPr>
                        <a:t>Anual</a:t>
                      </a:r>
                      <a:endParaRPr lang="x-none" sz="2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u="none" dirty="0" err="1">
                          <a:effectLst/>
                        </a:rPr>
                        <a:t>Examen</a:t>
                      </a:r>
                      <a:endParaRPr lang="x-none" sz="2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u="none" dirty="0" err="1">
                          <a:effectLst/>
                        </a:rPr>
                        <a:t>Anual</a:t>
                      </a:r>
                      <a:endParaRPr lang="x-none" sz="2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u="none" dirty="0" err="1">
                          <a:effectLst/>
                        </a:rPr>
                        <a:t>Examen</a:t>
                      </a:r>
                      <a:endParaRPr lang="x-none" sz="2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u="none" dirty="0" err="1">
                          <a:effectLst/>
                        </a:rPr>
                        <a:t>Anual</a:t>
                      </a:r>
                      <a:endParaRPr lang="x-none" sz="2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u="none" dirty="0" err="1">
                          <a:effectLst/>
                        </a:rPr>
                        <a:t>Examen</a:t>
                      </a:r>
                      <a:endParaRPr lang="x-none" sz="2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7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4800" b="0" u="none" dirty="0">
                          <a:effectLst/>
                        </a:rPr>
                        <a:t>8,40</a:t>
                      </a:r>
                      <a:endParaRPr lang="x-none" sz="4800" b="0" u="none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u="none" dirty="0">
                          <a:effectLst/>
                        </a:rPr>
                        <a:t>7,52</a:t>
                      </a:r>
                      <a:endParaRPr lang="x-none" sz="4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u="none" dirty="0">
                          <a:effectLst/>
                        </a:rPr>
                        <a:t>7,45</a:t>
                      </a:r>
                      <a:endParaRPr lang="x-none" sz="4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u="none" dirty="0">
                          <a:effectLst/>
                        </a:rPr>
                        <a:t>8,27</a:t>
                      </a:r>
                      <a:endParaRPr lang="x-none" sz="4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u="none" dirty="0">
                          <a:effectLst/>
                        </a:rPr>
                        <a:t>7,81</a:t>
                      </a:r>
                      <a:endParaRPr lang="x-none" sz="4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u="none" dirty="0">
                          <a:effectLst/>
                        </a:rPr>
                        <a:t>7,53</a:t>
                      </a:r>
                      <a:endParaRPr lang="x-none" sz="4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u="none" dirty="0">
                          <a:effectLst/>
                        </a:rPr>
                        <a:t>7,94</a:t>
                      </a:r>
                      <a:endParaRPr lang="x-none" sz="4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u="none" dirty="0">
                          <a:effectLst/>
                        </a:rPr>
                        <a:t>7,68</a:t>
                      </a:r>
                      <a:endParaRPr lang="x-none" sz="4800" u="none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9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328</TotalTime>
  <Words>371</Words>
  <Application>Microsoft Office PowerPoint</Application>
  <PresentationFormat>Широкоэкранный</PresentationFormat>
  <Paragraphs>211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Натуральные материалы</vt:lpstr>
      <vt:lpstr>Отчет о деятельности педагогического коллектива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ОБРАЗОВАТЕЛЬНАЯ ДЕЯТЕЛЬНОСТЬ Национальное тестирование, экзамены</vt:lpstr>
      <vt:lpstr>Презентация PowerPoint</vt:lpstr>
      <vt:lpstr>Экзамены за курс гимназии (91 учащихся)</vt:lpstr>
      <vt:lpstr>Презентация PowerPoint</vt:lpstr>
      <vt:lpstr>Экзамены БАК (69 учащихся: 25/ 42/ 3)</vt:lpstr>
      <vt:lpstr>Презентация PowerPoint</vt:lpstr>
      <vt:lpstr>Экзамены на 9-10</vt:lpstr>
      <vt:lpstr>Динамика БАК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педагогического коллектива</dc:title>
  <dc:creator>Пользователь Windows</dc:creator>
  <cp:lastModifiedBy>Пользователь Windows</cp:lastModifiedBy>
  <cp:revision>28</cp:revision>
  <dcterms:created xsi:type="dcterms:W3CDTF">2017-09-03T04:10:33Z</dcterms:created>
  <dcterms:modified xsi:type="dcterms:W3CDTF">2017-09-14T16:52:25Z</dcterms:modified>
</cp:coreProperties>
</file>