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8" r:id="rId3"/>
    <p:sldId id="265" r:id="rId4"/>
    <p:sldId id="267" r:id="rId5"/>
    <p:sldId id="266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9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25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0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15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7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9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4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5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8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5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83936-86A6-4BDB-8016-C3BD112403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76F865-8A6E-41E5-B8CB-C59DEE34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AFE5B-C53D-4EDF-A038-59FD3B7E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0"/>
            <a:ext cx="10358408" cy="1247899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ro-MD" sz="1800" b="1" dirty="0">
                <a:solidFill>
                  <a:schemeClr val="tx1"/>
                </a:solidFill>
              </a:rPr>
            </a:br>
            <a:r>
              <a:rPr lang="ro-MD" sz="1800" b="1" dirty="0">
                <a:solidFill>
                  <a:schemeClr val="tx1"/>
                </a:solidFill>
              </a:rPr>
              <a:t>Liceul Teoretic Molești</a:t>
            </a:r>
            <a:br>
              <a:rPr lang="ro-MD" sz="1800" b="1" dirty="0">
                <a:solidFill>
                  <a:schemeClr val="tx1"/>
                </a:solidFill>
              </a:rPr>
            </a:br>
            <a:r>
              <a:rPr lang="ro-MD" sz="1800" b="1" dirty="0">
                <a:solidFill>
                  <a:schemeClr val="tx1"/>
                </a:solidFill>
              </a:rPr>
              <a:t>Adunarea Generală cu Părinții</a:t>
            </a:r>
            <a:br>
              <a:rPr lang="ro-MD" sz="1800" b="1" dirty="0">
                <a:solidFill>
                  <a:schemeClr val="tx1"/>
                </a:solidFill>
              </a:rPr>
            </a:br>
            <a:r>
              <a:rPr lang="ro-MD" sz="1800" b="1" dirty="0">
                <a:solidFill>
                  <a:schemeClr val="tx1"/>
                </a:solidFill>
              </a:rPr>
              <a:t>05.11.2021</a:t>
            </a:r>
            <a:br>
              <a:rPr lang="ro-MD" sz="1800" b="1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endParaRPr lang="ru-RU" sz="1800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BBE28-6BCB-4859-86AD-1ACA1E929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756" y="1247899"/>
            <a:ext cx="9815192" cy="4500748"/>
          </a:xfrm>
        </p:spPr>
        <p:txBody>
          <a:bodyPr>
            <a:normAutofit/>
          </a:bodyPr>
          <a:lstStyle/>
          <a:p>
            <a:pPr algn="ctr"/>
            <a:endParaRPr lang="ro-MD" b="1" dirty="0">
              <a:solidFill>
                <a:schemeClr val="tx1"/>
              </a:solidFill>
            </a:endParaRPr>
          </a:p>
          <a:p>
            <a:pPr algn="ctr"/>
            <a:r>
              <a:rPr lang="ro-MD" b="1" dirty="0">
                <a:solidFill>
                  <a:schemeClr val="tx1"/>
                </a:solidFill>
              </a:rPr>
              <a:t>Extras</a:t>
            </a:r>
          </a:p>
          <a:p>
            <a:pPr algn="ctr"/>
            <a:r>
              <a:rPr lang="ro-MD" b="1" dirty="0">
                <a:solidFill>
                  <a:schemeClr val="tx1"/>
                </a:solidFill>
              </a:rPr>
              <a:t> din PLANUL-CADRU  </a:t>
            </a:r>
          </a:p>
          <a:p>
            <a:pPr algn="ctr"/>
            <a:r>
              <a:rPr lang="ro-MD" b="1" dirty="0">
                <a:solidFill>
                  <a:schemeClr val="tx1"/>
                </a:solidFill>
              </a:rPr>
              <a:t>PENTRU ÎNVĂȚĂMÂNTUL PRIMAR. GIMNAZIAL ȘI LICEAL</a:t>
            </a:r>
          </a:p>
          <a:p>
            <a:pPr algn="ctr"/>
            <a:r>
              <a:rPr lang="ro-MD" b="1" dirty="0">
                <a:solidFill>
                  <a:schemeClr val="tx1"/>
                </a:solidFill>
              </a:rPr>
              <a:t>ANUL DE STUDII 2021-2022</a:t>
            </a:r>
          </a:p>
          <a:p>
            <a:pPr algn="ctr"/>
            <a:endParaRPr lang="ro-MD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o-MD" b="1" dirty="0"/>
              <a:t>Planul-cadru pentru învățământul primar, gimnazial și liceal  este un document normativ obligatoriu.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o-MD" b="1" dirty="0"/>
              <a:t> Planul-cadru este aprobat prin ordinul Ministerului Educației, Culturii și Cercetării , este obligatoriu pentru toate instituțiile de învățământ general și reglementează organizarea procesului educațional pentru anul de studii 2021–2022 în învățământul primar, gimnazial și liceal.</a:t>
            </a:r>
          </a:p>
        </p:txBody>
      </p:sp>
    </p:spTree>
    <p:extLst>
      <p:ext uri="{BB962C8B-B14F-4D97-AF65-F5344CB8AC3E}">
        <p14:creationId xmlns:p14="http://schemas.microsoft.com/office/powerpoint/2010/main" val="118215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397F-7AAD-4CB2-A5B2-F3BE1BD2F8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MD" sz="2800" b="1" dirty="0"/>
              <a:t>SESIUNEA DE EXAMENE</a:t>
            </a:r>
            <a:br>
              <a:rPr lang="ro-MD" sz="2800" b="1" dirty="0"/>
            </a:br>
            <a:r>
              <a:rPr lang="ro-MD" sz="2800" b="1" dirty="0"/>
              <a:t>2021-2022</a:t>
            </a:r>
            <a:endParaRPr lang="ru-RU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6ABD58-CA15-4407-94AE-7398A6D1E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sz="2800" b="1" dirty="0"/>
              <a:t>a</a:t>
            </a:r>
            <a:r>
              <a:rPr lang="ro-MD" dirty="0"/>
              <a:t>. </a:t>
            </a:r>
            <a:r>
              <a:rPr lang="ro-MD" sz="2800" b="1" dirty="0">
                <a:highlight>
                  <a:srgbClr val="FFFF00"/>
                </a:highlight>
              </a:rPr>
              <a:t>La bsolvirea învățământului gimnazial, clasa a IX-a, în perioada 02–13 iunie, 2022;</a:t>
            </a:r>
          </a:p>
          <a:p>
            <a:r>
              <a:rPr lang="ro-MD" sz="2800" b="1" dirty="0"/>
              <a:t> b. </a:t>
            </a:r>
            <a:r>
              <a:rPr lang="ro-MD" sz="2800" b="1" dirty="0">
                <a:highlight>
                  <a:srgbClr val="00FF00"/>
                </a:highlight>
              </a:rPr>
              <a:t>La absolvirea învățământului liceal, clasa a XII-a, în perioada 03–20 iunie, 2022. </a:t>
            </a:r>
          </a:p>
          <a:p>
            <a:r>
              <a:rPr lang="ro-MD" sz="2800" b="1" dirty="0">
                <a:highlight>
                  <a:srgbClr val="00FFFF"/>
                </a:highlight>
              </a:rPr>
              <a:t>Testarea națională în învățământul primar, se va desfășura în perioada 04–19 mai, 2022.</a:t>
            </a:r>
            <a:endParaRPr lang="ru-RU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992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5045F-CDBB-47C8-BC22-6EB70BD2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3297088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MD" sz="1600" dirty="0"/>
              <a:t>1.1. Structura Anului de studii 2021–2022</a:t>
            </a:r>
            <a:br>
              <a:rPr lang="ro-MD" sz="1600" dirty="0"/>
            </a:br>
            <a:r>
              <a:rPr lang="ro-MD" sz="1600" dirty="0"/>
              <a:t>Anul începe la 1 septembrie și va avea următoarea structură: </a:t>
            </a:r>
            <a:br>
              <a:rPr lang="ro-MD" sz="1600" dirty="0"/>
            </a:br>
            <a:r>
              <a:rPr lang="ro-MD" sz="1600" dirty="0">
                <a:highlight>
                  <a:srgbClr val="FF0000"/>
                </a:highlight>
              </a:rPr>
              <a:t>semestrul I </a:t>
            </a:r>
            <a:r>
              <a:rPr lang="ro-MD" sz="1600" b="1" dirty="0"/>
              <a:t>01 septembrie – 24 decembrie 2021</a:t>
            </a:r>
            <a:r>
              <a:rPr lang="ro-MD" sz="1600" dirty="0"/>
              <a:t>; </a:t>
            </a:r>
            <a:r>
              <a:rPr lang="ro-MD" sz="1600" dirty="0">
                <a:highlight>
                  <a:srgbClr val="FF0000"/>
                </a:highlight>
              </a:rPr>
              <a:t>semestrul II </a:t>
            </a:r>
            <a:r>
              <a:rPr lang="ro-MD" sz="1600" b="1" dirty="0"/>
              <a:t>10 ianuarie – 31 mai 2022</a:t>
            </a:r>
            <a:r>
              <a:rPr lang="ro-MD" sz="1600" dirty="0"/>
              <a:t>. </a:t>
            </a:r>
            <a:br>
              <a:rPr lang="ro-MD" sz="1600" dirty="0"/>
            </a:br>
            <a:r>
              <a:rPr lang="ro-MD" sz="1600" dirty="0"/>
              <a:t>Pentru clasele terminale, </a:t>
            </a:r>
            <a:r>
              <a:rPr lang="ro-MD" sz="1600" dirty="0">
                <a:highlight>
                  <a:srgbClr val="FF0000"/>
                </a:highlight>
              </a:rPr>
              <a:t>a IX-a și a XII-a</a:t>
            </a:r>
            <a:r>
              <a:rPr lang="ro-MD" sz="1600" dirty="0"/>
              <a:t>, semestrul II se va încheia </a:t>
            </a:r>
            <a:r>
              <a:rPr lang="ro-MD" sz="1600" dirty="0">
                <a:highlight>
                  <a:srgbClr val="FF0000"/>
                </a:highlight>
              </a:rPr>
              <a:t>la 25 mai 2022</a:t>
            </a:r>
            <a:r>
              <a:rPr lang="ro-MD" sz="1600" dirty="0"/>
              <a:t>. </a:t>
            </a:r>
            <a:br>
              <a:rPr lang="ro-MD" sz="1600" dirty="0"/>
            </a:br>
            <a:r>
              <a:rPr lang="ro-MD" sz="1600" dirty="0"/>
              <a:t>Pe parcursul anului de studii, toți elevii vor beneficia de vacanţe, după cum urmează:</a:t>
            </a:r>
            <a:br>
              <a:rPr lang="ro-MD" sz="1600" dirty="0"/>
            </a:br>
            <a:r>
              <a:rPr lang="ro-MD" sz="1600" dirty="0"/>
              <a:t>* vacanța de toamnă </a:t>
            </a:r>
            <a:r>
              <a:rPr lang="ro-MD" sz="1600" dirty="0">
                <a:highlight>
                  <a:srgbClr val="FFFF00"/>
                </a:highlight>
              </a:rPr>
              <a:t>27.10.2021 – 31.10.2021 (5 zile</a:t>
            </a:r>
            <a:r>
              <a:rPr lang="ro-MD" sz="1600" dirty="0"/>
              <a:t>); </a:t>
            </a:r>
            <a:br>
              <a:rPr lang="ro-MD" sz="1600" dirty="0"/>
            </a:br>
            <a:r>
              <a:rPr lang="ro-MD" sz="1600" dirty="0"/>
              <a:t>*vacanţa intersemestrială </a:t>
            </a:r>
            <a:r>
              <a:rPr lang="ro-MD" sz="1600" dirty="0">
                <a:highlight>
                  <a:srgbClr val="FFFF00"/>
                </a:highlight>
              </a:rPr>
              <a:t>(de iarnă) 25.12.2021 – 09.01.2022 (16 zile); </a:t>
            </a:r>
            <a:br>
              <a:rPr lang="ro-MD" sz="1600" dirty="0">
                <a:highlight>
                  <a:srgbClr val="FFFF00"/>
                </a:highlight>
              </a:rPr>
            </a:br>
            <a:r>
              <a:rPr lang="ro-MD" sz="1600" dirty="0"/>
              <a:t>*vacanţa de primăvară </a:t>
            </a:r>
            <a:r>
              <a:rPr lang="ro-MD" sz="1600" dirty="0">
                <a:highlight>
                  <a:srgbClr val="FFFF00"/>
                </a:highlight>
              </a:rPr>
              <a:t>05.03.2022 – 08.03.2022 (4 zile); </a:t>
            </a:r>
            <a:br>
              <a:rPr lang="ro-MD" sz="1600" dirty="0">
                <a:highlight>
                  <a:srgbClr val="FFFF00"/>
                </a:highlight>
              </a:rPr>
            </a:br>
            <a:r>
              <a:rPr lang="ro-MD" sz="1600" dirty="0"/>
              <a:t>*vacanţa de Paşti </a:t>
            </a:r>
            <a:r>
              <a:rPr lang="ro-MD" sz="1600" dirty="0">
                <a:highlight>
                  <a:srgbClr val="FFFF00"/>
                </a:highlight>
              </a:rPr>
              <a:t>23.04.2022 – 02.05.2022 (10 zile). </a:t>
            </a:r>
            <a:br>
              <a:rPr lang="ro-MD" sz="1600" dirty="0">
                <a:highlight>
                  <a:srgbClr val="FFFF00"/>
                </a:highlight>
              </a:rPr>
            </a:br>
            <a:r>
              <a:rPr lang="ro-MD" sz="1600" dirty="0"/>
              <a:t>*Pentru elevii claselor I-a –VIII-a și a X-a–a XI-a se stabilește: vacanţa de vară </a:t>
            </a:r>
            <a:r>
              <a:rPr lang="ro-MD" sz="1600" dirty="0">
                <a:highlight>
                  <a:srgbClr val="FFFF00"/>
                </a:highlight>
              </a:rPr>
              <a:t>01.06.2022 – 31.08.2022 (92 de zile)</a:t>
            </a:r>
            <a:br>
              <a:rPr lang="ro-MD" sz="1600" dirty="0"/>
            </a:br>
            <a:r>
              <a:rPr lang="ro-MD" sz="1600" dirty="0"/>
              <a:t>* Pentru elevii claselor absolvente, a IX-a și a XII-a, situația școlară se va încheia până la </a:t>
            </a:r>
            <a:r>
              <a:rPr lang="ro-MD" sz="1600" dirty="0">
                <a:highlight>
                  <a:srgbClr val="FF0000"/>
                </a:highlight>
              </a:rPr>
              <a:t>25.05.2022</a:t>
            </a:r>
            <a:endParaRPr lang="ru-RU" sz="1600" dirty="0">
              <a:highlight>
                <a:srgbClr val="FF0000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8697D5-FD5A-4A13-AACF-F19BB03CBC01}"/>
              </a:ext>
            </a:extLst>
          </p:cNvPr>
          <p:cNvSpPr/>
          <p:nvPr/>
        </p:nvSpPr>
        <p:spPr>
          <a:xfrm>
            <a:off x="3048000" y="422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MD" b="1" dirty="0"/>
              <a:t>I. CADRUL DE ORGANIZARE ŞI DESFĂŞURARE A PROCESULUI EDUCAŢIONAL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30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FA48AE-2FC3-4D57-853C-BC522362C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05" y="368135"/>
            <a:ext cx="4453247" cy="615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98D71D-9A28-4CB6-9408-9BB3540B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99" y="368136"/>
            <a:ext cx="4656364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A0A4F6-2A2F-4432-8C27-46884264F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56" y="522514"/>
            <a:ext cx="4539776" cy="5569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95538-6FB1-496D-A886-80C7E98C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60" y="522516"/>
            <a:ext cx="4539775" cy="57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97EDB3-F65F-47BF-B347-D4FD90F6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91" y="528884"/>
            <a:ext cx="4815258" cy="5610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2F7D1-8EAF-484E-BBCC-D1B2E0D0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13" y="528884"/>
            <a:ext cx="4729782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365C9-737A-4493-B1B6-4F9B55479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073" y="1184564"/>
            <a:ext cx="8915399" cy="477982"/>
          </a:xfrm>
        </p:spPr>
        <p:txBody>
          <a:bodyPr>
            <a:normAutofit fontScale="90000"/>
          </a:bodyPr>
          <a:lstStyle/>
          <a:p>
            <a:pPr algn="ctr"/>
            <a:br>
              <a:rPr lang="ro-MD" sz="2400" b="1" dirty="0"/>
            </a:br>
            <a:r>
              <a:rPr lang="ro-MD" sz="2400" b="1" dirty="0"/>
              <a:t>TEZELE SEMESTRIALE </a:t>
            </a:r>
            <a:br>
              <a:rPr lang="ro-MD" sz="2400" b="1" dirty="0"/>
            </a:br>
            <a:r>
              <a:rPr lang="ro-MD" sz="2400" b="1" dirty="0"/>
              <a:t>în învățămîntul liceal</a:t>
            </a:r>
            <a:br>
              <a:rPr lang="ro-MD" sz="2400" b="1" dirty="0"/>
            </a:br>
            <a:r>
              <a:rPr lang="ro-MD" sz="2000" dirty="0"/>
              <a:t>Anul ded studii 2021-2022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D56E79-9CD4-4BE7-AEC8-13737F60A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2022304"/>
            <a:ext cx="8915399" cy="112628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MD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Sesiunea de iarnă, în perioada </a:t>
            </a:r>
            <a:r>
              <a:rPr lang="ro-MD" sz="96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10-17 decembrie, 2021 </a:t>
            </a:r>
            <a:r>
              <a:rPr lang="ro-MD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(clasele a X-a și a XII-a umanist- pentru instituția noastră);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MD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Sesiunea de vară, în perioada </a:t>
            </a:r>
            <a:r>
              <a:rPr lang="ro-MD" sz="9600" b="1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16-24 mai, 2021 </a:t>
            </a:r>
            <a:r>
              <a:rPr lang="ro-MD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clasa a X-a umanist- pentru instituția noastră).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2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216FD-2EC0-4B82-87CB-B8C69940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MD" b="1" dirty="0"/>
              <a:t>TEZELE SEMESTRIALE </a:t>
            </a:r>
            <a:br>
              <a:rPr lang="ro-MD" b="1" dirty="0"/>
            </a:br>
            <a:r>
              <a:rPr lang="ro-MD" b="1" dirty="0"/>
              <a:t>în învățămîntul liceal</a:t>
            </a:r>
            <a:br>
              <a:rPr lang="ro-MD" b="1" dirty="0"/>
            </a:br>
            <a:r>
              <a:rPr lang="ro-MD" sz="3200" dirty="0"/>
              <a:t>Anul ded studii 2021-2022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6BDE0-3BDC-41CE-A1AE-25B76E6E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D" sz="2800" dirty="0"/>
              <a:t>Tezele semestriale în învățământul liceal, în anul de studii 2021–2022, vor fi organizate: </a:t>
            </a:r>
          </a:p>
          <a:p>
            <a:r>
              <a:rPr lang="ro-MD" sz="2800" dirty="0"/>
              <a:t>* </a:t>
            </a:r>
            <a:r>
              <a:rPr lang="ro-MD" sz="2800" i="1" u="sng" dirty="0">
                <a:solidFill>
                  <a:schemeClr val="accent5">
                    <a:lumMod val="75000"/>
                  </a:schemeClr>
                </a:solidFill>
              </a:rPr>
              <a:t>conform curricula disciplinare, ediția 2019; </a:t>
            </a:r>
          </a:p>
          <a:p>
            <a:r>
              <a:rPr lang="ro-MD" sz="2800" i="1" u="sng" dirty="0">
                <a:solidFill>
                  <a:schemeClr val="accent5">
                    <a:lumMod val="75000"/>
                  </a:schemeClr>
                </a:solidFill>
              </a:rPr>
              <a:t>* la disciplinele școlare, în conformitate cu Anexa la prezentul Plan-cadru; </a:t>
            </a:r>
          </a:p>
          <a:p>
            <a:r>
              <a:rPr lang="ro-MD" sz="2800" i="1" u="sng" dirty="0">
                <a:solidFill>
                  <a:schemeClr val="accent5">
                    <a:lumMod val="75000"/>
                  </a:schemeClr>
                </a:solidFill>
              </a:rPr>
              <a:t>* cu excluderea disciplinelor școlare obligatorii, la care procesul de evaluare se realizează prin descriptori, precum și a disciplinelor opționale</a:t>
            </a:r>
            <a:r>
              <a:rPr lang="ro-MD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29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40AF3-0DEA-4CD9-8D79-FF8FC13A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o-MD" b="1" dirty="0"/>
              <a:t>TEZELE SEMESTRIALE </a:t>
            </a:r>
            <a:br>
              <a:rPr lang="ro-MD" b="1" dirty="0"/>
            </a:br>
            <a:r>
              <a:rPr lang="ro-MD" b="1" dirty="0"/>
              <a:t>în învățămîntul liceal</a:t>
            </a:r>
            <a:br>
              <a:rPr lang="ro-MD" b="1" dirty="0"/>
            </a:br>
            <a:r>
              <a:rPr lang="ro-MD" sz="3200" dirty="0"/>
              <a:t>Anul ded studii 2021-2022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42119-540B-4685-AA8C-DACE5FA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59" y="1761987"/>
            <a:ext cx="8915400" cy="3777622"/>
          </a:xfrm>
        </p:spPr>
        <p:txBody>
          <a:bodyPr/>
          <a:lstStyle/>
          <a:p>
            <a:r>
              <a:rPr lang="ro-MD" dirty="0"/>
              <a:t>ANEXĂ Organizarea tezelor semestriale în învățământul liceal, în anul de studii 2021 – 2022</a:t>
            </a:r>
          </a:p>
          <a:p>
            <a:r>
              <a:rPr lang="ro-MD" dirty="0"/>
              <a:t>I. Tezele semestriale din </a:t>
            </a:r>
            <a:r>
              <a:rPr lang="ro-MD" u="sng" dirty="0"/>
              <a:t>sesiunea de iarnă</a:t>
            </a:r>
            <a:endParaRPr lang="ru-RU" u="sng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6ED748-04EB-4D3A-81F5-D8579C50F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63461"/>
              </p:ext>
            </p:extLst>
          </p:nvPr>
        </p:nvGraphicFramePr>
        <p:xfrm>
          <a:off x="2470457" y="2817594"/>
          <a:ext cx="821772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575">
                  <a:extLst>
                    <a:ext uri="{9D8B030D-6E8A-4147-A177-3AD203B41FA5}">
                      <a16:colId xmlns:a16="http://schemas.microsoft.com/office/drawing/2014/main" val="4190325905"/>
                    </a:ext>
                  </a:extLst>
                </a:gridCol>
                <a:gridCol w="2866075">
                  <a:extLst>
                    <a:ext uri="{9D8B030D-6E8A-4147-A177-3AD203B41FA5}">
                      <a16:colId xmlns:a16="http://schemas.microsoft.com/office/drawing/2014/main" val="3647250264"/>
                    </a:ext>
                  </a:extLst>
                </a:gridCol>
                <a:gridCol w="2866075">
                  <a:extLst>
                    <a:ext uri="{9D8B030D-6E8A-4147-A177-3AD203B41FA5}">
                      <a16:colId xmlns:a16="http://schemas.microsoft.com/office/drawing/2014/main" val="127570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MD" dirty="0"/>
                        <a:t>Profilul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/>
                        <a:t>Clasa a X-a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/>
                        <a:t>Clasa a XII-a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6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Umanist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Istoria românilor și universală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Istoria românilor și universală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Limba și literatura română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Limba și literatura română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8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>
                          <a:highlight>
                            <a:srgbClr val="FFFF00"/>
                          </a:highlight>
                        </a:rPr>
                        <a:t>Disciplina la solicitare*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dirty="0"/>
                        <a:t>Limba stăină I (engleza)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9557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FE0D11-C496-43A9-A36E-C44077FD4487}"/>
              </a:ext>
            </a:extLst>
          </p:cNvPr>
          <p:cNvSpPr/>
          <p:nvPr/>
        </p:nvSpPr>
        <p:spPr>
          <a:xfrm>
            <a:off x="2256701" y="4839434"/>
            <a:ext cx="9129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1400" i="1" dirty="0"/>
              <a:t>NOTE: </a:t>
            </a:r>
          </a:p>
          <a:p>
            <a:r>
              <a:rPr lang="ro-MD" sz="1400" i="1" dirty="0"/>
              <a:t>- Disciplina la solicitare la tezele semestriale din sesiunile de iarnă/vară va fi selectată de către elevi, în mod individual, din lista disciplinelor școlare care se studiază în învățământul liceal, după cum urmează: b) </a:t>
            </a:r>
            <a:r>
              <a:rPr lang="ro-MD" sz="1400" i="1" u="sng" dirty="0"/>
              <a:t>profil Umanist </a:t>
            </a:r>
            <a:r>
              <a:rPr lang="ro-MD" sz="1400" i="1" dirty="0"/>
              <a:t>– Limba și literatura rusă, Limba și literatura ucraineană/găgăuză/bulgară, </a:t>
            </a:r>
            <a:r>
              <a:rPr lang="ro-MD" sz="1400" b="1" i="1" dirty="0">
                <a:highlight>
                  <a:srgbClr val="FFFF00"/>
                </a:highlight>
              </a:rPr>
              <a:t>Limba străină II, Literatura universală, Matematică, Fizică. Astronomie, Chimie, Biologie, Informatică și Geografie; </a:t>
            </a:r>
            <a:endParaRPr lang="ru-RU" sz="1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01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40AF3-0DEA-4CD9-8D79-FF8FC13A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o-MD" b="1" dirty="0"/>
              <a:t>TEZELE SEMESTRIALE </a:t>
            </a:r>
            <a:br>
              <a:rPr lang="ro-MD" b="1" dirty="0"/>
            </a:br>
            <a:r>
              <a:rPr lang="ro-MD" b="1" dirty="0"/>
              <a:t>în învățămîntul liceal</a:t>
            </a:r>
            <a:br>
              <a:rPr lang="ro-MD" b="1" dirty="0"/>
            </a:br>
            <a:r>
              <a:rPr lang="ro-MD" sz="2700" dirty="0"/>
              <a:t>Anul ded studii 2021-2022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42119-540B-4685-AA8C-DACE5FA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45" y="1587223"/>
            <a:ext cx="9880270" cy="3777622"/>
          </a:xfrm>
        </p:spPr>
        <p:txBody>
          <a:bodyPr/>
          <a:lstStyle/>
          <a:p>
            <a:r>
              <a:rPr lang="ro-MD" dirty="0"/>
              <a:t>ANEXĂ </a:t>
            </a:r>
          </a:p>
          <a:p>
            <a:pPr marL="0" indent="0">
              <a:buNone/>
            </a:pPr>
            <a:r>
              <a:rPr lang="ro-MD" dirty="0"/>
              <a:t>Organizarea tezelor semestriale în învățământul liceal, în anul de studii 2021 – 2022</a:t>
            </a:r>
          </a:p>
          <a:p>
            <a:r>
              <a:rPr lang="ro-MD" dirty="0"/>
              <a:t>I. Tezele semestriale din </a:t>
            </a:r>
            <a:r>
              <a:rPr lang="ro-MD" u="sng" dirty="0"/>
              <a:t>sesiunea de vară</a:t>
            </a:r>
            <a:endParaRPr lang="ru-RU" u="sng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6ED748-04EB-4D3A-81F5-D8579C50F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9679"/>
              </p:ext>
            </p:extLst>
          </p:nvPr>
        </p:nvGraphicFramePr>
        <p:xfrm>
          <a:off x="2470457" y="2817594"/>
          <a:ext cx="824108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574">
                  <a:extLst>
                    <a:ext uri="{9D8B030D-6E8A-4147-A177-3AD203B41FA5}">
                      <a16:colId xmlns:a16="http://schemas.microsoft.com/office/drawing/2014/main" val="4190325905"/>
                    </a:ext>
                  </a:extLst>
                </a:gridCol>
                <a:gridCol w="4413512">
                  <a:extLst>
                    <a:ext uri="{9D8B030D-6E8A-4147-A177-3AD203B41FA5}">
                      <a16:colId xmlns:a16="http://schemas.microsoft.com/office/drawing/2014/main" val="3647250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MD" dirty="0"/>
                        <a:t>Profilul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/>
                        <a:t>Clasa a X-a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6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Umanist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Istoria românilor și universală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/>
                        <a:t>Limba stăină I (engleză)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8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>
                          <a:highlight>
                            <a:srgbClr val="FFFF00"/>
                          </a:highlight>
                        </a:rPr>
                        <a:t>Disciplina la solicitare*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9557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FE0D11-C496-43A9-A36E-C44077FD4487}"/>
              </a:ext>
            </a:extLst>
          </p:cNvPr>
          <p:cNvSpPr/>
          <p:nvPr/>
        </p:nvSpPr>
        <p:spPr>
          <a:xfrm>
            <a:off x="2256701" y="4839434"/>
            <a:ext cx="9129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1400" i="1" dirty="0"/>
              <a:t>NOTE: </a:t>
            </a:r>
          </a:p>
          <a:p>
            <a:r>
              <a:rPr lang="ro-MD" sz="1400" i="1" dirty="0"/>
              <a:t>- Disciplina la solicitare la tezele semestriale din sesiunile de iarnă/vară va fi selectată de către elevi, în mod individual, din lista disciplinelor școlare care se studiază în învățământul liceal, după cum urmează: b) </a:t>
            </a:r>
            <a:r>
              <a:rPr lang="ro-MD" sz="1400" i="1" u="sng" dirty="0"/>
              <a:t>profil Umanist </a:t>
            </a:r>
            <a:r>
              <a:rPr lang="ro-MD" sz="1400" i="1" dirty="0"/>
              <a:t>– Limba și literatura rusă, Limba și literatura ucraineană/găgăuză/bulgară, </a:t>
            </a:r>
            <a:r>
              <a:rPr lang="ro-MD" sz="1400" b="1" i="1" dirty="0">
                <a:highlight>
                  <a:srgbClr val="FFFF00"/>
                </a:highlight>
              </a:rPr>
              <a:t>Limba străină II, Literatura universală, Matematică, Fizică. Astronomie, Chimie, Biologie, Informatică și Geografie; </a:t>
            </a:r>
            <a:endParaRPr lang="ru-RU" sz="1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87364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513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Легкий дым</vt:lpstr>
      <vt:lpstr> Liceul Teoretic Molești Adunarea Generală cu Părinții 05.11.2021 </vt:lpstr>
      <vt:lpstr>1.1. Structura Anului de studii 2021–2022 Anul începe la 1 septembrie și va avea următoarea structură:  semestrul I 01 septembrie – 24 decembrie 2021; semestrul II 10 ianuarie – 31 mai 2022.  Pentru clasele terminale, a IX-a și a XII-a, semestrul II se va încheia la 25 mai 2022.  Pe parcursul anului de studii, toți elevii vor beneficia de vacanţe, după cum urmează: * vacanța de toamnă 27.10.2021 – 31.10.2021 (5 zile);  *vacanţa intersemestrială (de iarnă) 25.12.2021 – 09.01.2022 (16 zile);  *vacanţa de primăvară 05.03.2022 – 08.03.2022 (4 zile);  *vacanţa de Paşti 23.04.2022 – 02.05.2022 (10 zile).  *Pentru elevii claselor I-a –VIII-a și a X-a–a XI-a se stabilește: vacanţa de vară 01.06.2022 – 31.08.2022 (92 de zile) * Pentru elevii claselor absolvente, a IX-a și a XII-a, situația școlară se va încheia până la 25.05.2022</vt:lpstr>
      <vt:lpstr>Презентация PowerPoint</vt:lpstr>
      <vt:lpstr>Презентация PowerPoint</vt:lpstr>
      <vt:lpstr>Презентация PowerPoint</vt:lpstr>
      <vt:lpstr> TEZELE SEMESTRIALE  în învățămîntul liceal Anul ded studii 2021-2022</vt:lpstr>
      <vt:lpstr>TEZELE SEMESTRIALE  în învățămîntul liceal Anul ded studii 2021-2022</vt:lpstr>
      <vt:lpstr>TEZELE SEMESTRIALE  în învățămîntul liceal Anul ded studii 2021-2022</vt:lpstr>
      <vt:lpstr>TEZELE SEMESTRIALE  în învățămîntul liceal Anul ded studii 2021-2022</vt:lpstr>
      <vt:lpstr>SESIUNEA DE EXAMENE 2021-2022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Teoretic Molești Adunarea Generală cu Părinții 05.11.2021 </dc:title>
  <dc:creator> </dc:creator>
  <cp:lastModifiedBy> </cp:lastModifiedBy>
  <cp:revision>13</cp:revision>
  <dcterms:created xsi:type="dcterms:W3CDTF">2021-11-05T07:16:20Z</dcterms:created>
  <dcterms:modified xsi:type="dcterms:W3CDTF">2021-11-05T10:04:42Z</dcterms:modified>
</cp:coreProperties>
</file>