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5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0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96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51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301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05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88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33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84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33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83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7049B-6E8E-413D-9DCD-050D7A0245B4}" type="datetimeFigureOut">
              <a:rPr lang="ru-RU" smtClean="0"/>
              <a:t>05.11.2021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5E04-B103-4CC8-86FF-092B333C6AB4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4265093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19EB3-761A-4BDD-8EE9-6DB656856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13501"/>
            <a:ext cx="10363200" cy="1470025"/>
          </a:xfrm>
        </p:spPr>
        <p:txBody>
          <a:bodyPr>
            <a:noAutofit/>
          </a:bodyPr>
          <a:lstStyle/>
          <a:p>
            <a:r>
              <a:rPr lang="ro-MD" sz="3200" dirty="0">
                <a:solidFill>
                  <a:schemeClr val="tx1"/>
                </a:solidFill>
                <a:effectLst/>
              </a:rPr>
              <a:t>Extras din</a:t>
            </a:r>
            <a:br>
              <a:rPr lang="ro-MD" sz="3200" dirty="0">
                <a:solidFill>
                  <a:schemeClr val="tx1"/>
                </a:solidFill>
                <a:effectLst/>
              </a:rPr>
            </a:br>
            <a:r>
              <a:rPr lang="ro-MD" sz="3200" dirty="0">
                <a:solidFill>
                  <a:schemeClr val="tx1"/>
                </a:solidFill>
                <a:effectLst/>
              </a:rPr>
              <a:t> Regulamentul privind evaluarea și notarea rezultatelor învățării, promovarea și absolvirea în învățământul primar și secundar</a:t>
            </a:r>
            <a:endParaRPr lang="ru-RU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8F60F2-FFA3-4E0C-A89C-7FEBA15A4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266" y="2220687"/>
            <a:ext cx="10636333" cy="4120736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o-MD" dirty="0">
                <a:solidFill>
                  <a:schemeClr val="tx1"/>
                </a:solidFill>
              </a:rPr>
              <a:t>Aprobat prin ordinul nr. 70 din 30.01.2020 de MECC al RM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o-MD" b="1" u="sng" dirty="0">
                <a:solidFill>
                  <a:schemeClr val="tx1"/>
                </a:solidFill>
              </a:rPr>
              <a:t>Evaluarea, notarea și calcularea mediilor elevilor din </a:t>
            </a:r>
            <a:r>
              <a:rPr lang="ro-MD" b="1" u="sng" dirty="0">
                <a:solidFill>
                  <a:schemeClr val="tx1"/>
                </a:solidFill>
                <a:highlight>
                  <a:srgbClr val="FFFF00"/>
                </a:highlight>
              </a:rPr>
              <a:t>treapta gimnazială</a:t>
            </a:r>
            <a:r>
              <a:rPr lang="ro-MD" b="1" u="sng" dirty="0">
                <a:solidFill>
                  <a:schemeClr val="tx1"/>
                </a:solidFill>
              </a:rPr>
              <a:t>, se realizează după cum urmează</a:t>
            </a:r>
            <a:r>
              <a:rPr lang="ro-MD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*Nr. de </a:t>
            </a:r>
            <a:r>
              <a:rPr lang="ro-MD" dirty="0" smtClean="0">
                <a:solidFill>
                  <a:schemeClr val="tx1"/>
                </a:solidFill>
              </a:rPr>
              <a:t>note </a:t>
            </a:r>
            <a:r>
              <a:rPr lang="ro-MD" dirty="0">
                <a:solidFill>
                  <a:schemeClr val="tx1"/>
                </a:solidFill>
              </a:rPr>
              <a:t>pe durata unui semestru la o </a:t>
            </a:r>
            <a:r>
              <a:rPr lang="ro-MD" dirty="0" smtClean="0">
                <a:solidFill>
                  <a:schemeClr val="tx1"/>
                </a:solidFill>
              </a:rPr>
              <a:t>disciplină </a:t>
            </a:r>
            <a:r>
              <a:rPr lang="ro-MD" dirty="0">
                <a:solidFill>
                  <a:schemeClr val="tx1"/>
                </a:solidFill>
              </a:rPr>
              <a:t>de studiu nu trebuie să fie mai mic de 2;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*Nr. de </a:t>
            </a:r>
            <a:r>
              <a:rPr lang="ro-MD" dirty="0" smtClean="0">
                <a:solidFill>
                  <a:schemeClr val="tx1"/>
                </a:solidFill>
              </a:rPr>
              <a:t>calificative </a:t>
            </a:r>
            <a:r>
              <a:rPr lang="ro-MD" dirty="0">
                <a:solidFill>
                  <a:schemeClr val="tx1"/>
                </a:solidFill>
              </a:rPr>
              <a:t>trebuie să fie în corespundere cu prevederile curriculare;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*Elevii aflați în situație de corigență trebuie să aibă cu cel puțin o notă mai mult decăt </a:t>
            </a:r>
            <a:r>
              <a:rPr lang="ro-MD" dirty="0" smtClean="0">
                <a:solidFill>
                  <a:schemeClr val="tx1"/>
                </a:solidFill>
              </a:rPr>
              <a:t>se </a:t>
            </a:r>
            <a:r>
              <a:rPr lang="ro-MD" dirty="0">
                <a:solidFill>
                  <a:schemeClr val="tx1"/>
                </a:solidFill>
              </a:rPr>
              <a:t>prevede în p.1;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*Media semestrială la disciplina de studii evaluată prin note nu poate fi calculată , dacă elevul a absentat mai mult de 50% din nr. total de ore prevăzut de Planul-cadru (se consideră amânat);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*Cu calificative se apreciază disciplinele: educație muzicală, educație plastică, educație tehnologică, educație fizică, acestea nu se convertesc în note (</a:t>
            </a:r>
            <a:r>
              <a:rPr lang="ro-MD" dirty="0" smtClean="0">
                <a:solidFill>
                  <a:schemeClr val="tx1"/>
                </a:solidFill>
              </a:rPr>
              <a:t>FB,B.S).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7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19EB3-761A-4BDD-8EE9-6DB656856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13501"/>
            <a:ext cx="10363200" cy="1277793"/>
          </a:xfrm>
        </p:spPr>
        <p:txBody>
          <a:bodyPr>
            <a:noAutofit/>
          </a:bodyPr>
          <a:lstStyle/>
          <a:p>
            <a:r>
              <a:rPr lang="ro-MD" sz="3200" dirty="0">
                <a:solidFill>
                  <a:schemeClr val="tx1"/>
                </a:solidFill>
                <a:effectLst/>
              </a:rPr>
              <a:t>Extras din</a:t>
            </a:r>
            <a:br>
              <a:rPr lang="ro-MD" sz="3200" dirty="0">
                <a:solidFill>
                  <a:schemeClr val="tx1"/>
                </a:solidFill>
                <a:effectLst/>
              </a:rPr>
            </a:br>
            <a:r>
              <a:rPr lang="ro-MD" sz="3200" dirty="0">
                <a:solidFill>
                  <a:schemeClr val="tx1"/>
                </a:solidFill>
                <a:effectLst/>
              </a:rPr>
              <a:t> Regulamentul privind evaluarea și notarea rezultatelor învățării, promovarea și absolvirea în învățământul primar și secundar</a:t>
            </a:r>
            <a:endParaRPr lang="ru-RU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8F60F2-FFA3-4E0C-A89C-7FEBA15A4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266" y="2220687"/>
            <a:ext cx="10636333" cy="4120736"/>
          </a:xfrm>
        </p:spPr>
        <p:txBody>
          <a:bodyPr>
            <a:normAutofit fontScale="62500" lnSpcReduction="20000"/>
          </a:bodyPr>
          <a:lstStyle/>
          <a:p>
            <a:r>
              <a:rPr lang="ro-MD" dirty="0">
                <a:solidFill>
                  <a:schemeClr val="tx1"/>
                </a:solidFill>
              </a:rPr>
              <a:t>Aprobat prin ordinul nr. 70 din 30.01.2020 de MECC al RM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o-MD" b="1" u="sng" dirty="0">
                <a:solidFill>
                  <a:schemeClr val="tx1"/>
                </a:solidFill>
              </a:rPr>
              <a:t>Evaluarea, notarea și calcularea mediilor elevilor din </a:t>
            </a:r>
            <a:r>
              <a:rPr lang="ro-MD" b="1" u="sng" dirty="0">
                <a:solidFill>
                  <a:schemeClr val="tx1"/>
                </a:solidFill>
                <a:highlight>
                  <a:srgbClr val="FFFF00"/>
                </a:highlight>
              </a:rPr>
              <a:t>treapta liceală</a:t>
            </a:r>
            <a:r>
              <a:rPr lang="ro-MD" b="1" u="sng" dirty="0">
                <a:solidFill>
                  <a:schemeClr val="tx1"/>
                </a:solidFill>
              </a:rPr>
              <a:t>, se realizează după cum urmează: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*Media semestrială la disciplinele </a:t>
            </a:r>
            <a:r>
              <a:rPr lang="ro-MD" dirty="0" smtClean="0">
                <a:solidFill>
                  <a:schemeClr val="tx1"/>
                </a:solidFill>
              </a:rPr>
              <a:t>de </a:t>
            </a:r>
            <a:r>
              <a:rPr lang="ro-MD" dirty="0">
                <a:solidFill>
                  <a:schemeClr val="tx1"/>
                </a:solidFill>
              </a:rPr>
              <a:t>studiu se calculează ca media aritmetică a notelor curente obținute pe parcursul semestrului calculată fără rotungire, până la sutimi;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*Nr. de note/calificative pe durata unui semestru la o disciplină de studiu (exclusiv nota de la teză) nu trebuie să fie mai mic de 2;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*La teze se admit doar elevii care au obținut la disciplina la care se organizează  teza semestrială , media notelor curente mai mare sau egal cu „5„, în baza consiliului profesoral al instituției;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*Elevii la care media notelor curente este mai mică de „5„, se admit la teze dor după ce lichidează corigenția;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*Nr. de calificări trebuie să fie în corespundere cu prevederile curriculare;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*Cu calificative se apreciază disciplinele</a:t>
            </a:r>
            <a:r>
              <a:rPr lang="ro-MD" dirty="0" smtClean="0">
                <a:solidFill>
                  <a:schemeClr val="tx1"/>
                </a:solidFill>
              </a:rPr>
              <a:t>: </a:t>
            </a:r>
            <a:r>
              <a:rPr lang="ro-MD" dirty="0">
                <a:solidFill>
                  <a:schemeClr val="tx1"/>
                </a:solidFill>
              </a:rPr>
              <a:t>educație fizică, acestea nu se convertesc în note (FB,B.S);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5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19EB3-761A-4BDD-8EE9-6DB656856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13501"/>
            <a:ext cx="10363200" cy="1277793"/>
          </a:xfrm>
        </p:spPr>
        <p:txBody>
          <a:bodyPr>
            <a:noAutofit/>
          </a:bodyPr>
          <a:lstStyle/>
          <a:p>
            <a:r>
              <a:rPr lang="ro-MD" sz="3200" dirty="0">
                <a:solidFill>
                  <a:schemeClr val="tx1"/>
                </a:solidFill>
                <a:effectLst/>
              </a:rPr>
              <a:t>Extras din</a:t>
            </a:r>
            <a:br>
              <a:rPr lang="ro-MD" sz="3200" dirty="0">
                <a:solidFill>
                  <a:schemeClr val="tx1"/>
                </a:solidFill>
                <a:effectLst/>
              </a:rPr>
            </a:br>
            <a:r>
              <a:rPr lang="ro-MD" sz="3200" dirty="0">
                <a:solidFill>
                  <a:schemeClr val="tx1"/>
                </a:solidFill>
                <a:effectLst/>
              </a:rPr>
              <a:t> Regulamentul privind evaluarea și notarea rezultatelor învățării, promovarea și absolvirea în învățământul primar și secundar</a:t>
            </a:r>
            <a:endParaRPr lang="ru-RU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8F60F2-FFA3-4E0C-A89C-7FEBA15A4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266" y="2220687"/>
            <a:ext cx="10636333" cy="4120736"/>
          </a:xfrm>
        </p:spPr>
        <p:txBody>
          <a:bodyPr>
            <a:normAutofit fontScale="92500" lnSpcReduction="20000"/>
          </a:bodyPr>
          <a:lstStyle/>
          <a:p>
            <a:r>
              <a:rPr lang="ro-MD" dirty="0">
                <a:solidFill>
                  <a:schemeClr val="tx1"/>
                </a:solidFill>
              </a:rPr>
              <a:t>Aprobat prin ordinul nr. 70 din 30.01.2020 de MECC al RM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o-MD" b="1" u="sng" dirty="0">
                <a:solidFill>
                  <a:schemeClr val="tx1"/>
                </a:solidFill>
              </a:rPr>
              <a:t>Promovarea elevilor, admiterea elevilor la examenele de absolvire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*Promovarea se face în baza rezultatelor obținute de elevi la disciplinele școlare;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*Sunt promovați elevii care la sfârșitul anului școlar obțin nota „5„ la toate disciplinele de studiu;</a:t>
            </a:r>
          </a:p>
          <a:p>
            <a:pPr algn="l"/>
            <a:r>
              <a:rPr lang="ro-MD" dirty="0">
                <a:solidFill>
                  <a:schemeClr val="tx1"/>
                </a:solidFill>
              </a:rPr>
              <a:t>*Elevii din clasa a IX-a-XII-a, care au obținut note de „1„, la „4„ la 1-3 discipline de studii nu sunt admiși la examenele de absolvire a gimnaziului și de BAC;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8852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81</TotalTime>
  <Words>433</Words>
  <Application>Microsoft Office PowerPoint</Application>
  <PresentationFormat>Широкоэкранный</PresentationFormat>
  <Paragraphs>23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La mente</vt:lpstr>
      <vt:lpstr>Extras din  Regulamentul privind evaluarea și notarea rezultatelor învățării, promovarea și absolvirea în învățământul primar și secundar</vt:lpstr>
      <vt:lpstr>Extras din  Regulamentul privind evaluarea și notarea rezultatelor învățării, promovarea și absolvirea în învățământul primar și secundar</vt:lpstr>
      <vt:lpstr>Extras din  Regulamentul privind evaluarea și notarea rezultatelor învățării, promovarea și absolvirea în învățământul primar și secundar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Extras din  Regulamentul privind evaluarea și notarea rezultatelor învățării, promovarea și absolvirea în învățământul primar și secundar</dc:title>
  <dc:creator> </dc:creator>
  <cp:lastModifiedBy>Admin</cp:lastModifiedBy>
  <cp:revision>8</cp:revision>
  <dcterms:created xsi:type="dcterms:W3CDTF">2021-11-05T12:03:24Z</dcterms:created>
  <dcterms:modified xsi:type="dcterms:W3CDTF">2021-11-05T18:19:35Z</dcterms:modified>
</cp:coreProperties>
</file>