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209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390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9646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567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509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91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461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48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15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556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99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460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28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71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14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431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EDB8C-FF79-4367-8C7D-79B25256F79A}" type="datetimeFigureOut">
              <a:rPr lang="ru-RU" smtClean="0"/>
              <a:t>04.11.2021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279EB7-9AF9-4184-A611-A4936E605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73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вниз 3">
            <a:extLst>
              <a:ext uri="{FF2B5EF4-FFF2-40B4-BE49-F238E27FC236}">
                <a16:creationId xmlns:a16="http://schemas.microsoft.com/office/drawing/2014/main" id="{9CC11124-3B8B-43C2-B3CF-9A03EC446408}"/>
              </a:ext>
            </a:extLst>
          </p:cNvPr>
          <p:cNvSpPr/>
          <p:nvPr/>
        </p:nvSpPr>
        <p:spPr>
          <a:xfrm>
            <a:off x="676895" y="170499"/>
            <a:ext cx="11321142" cy="2758891"/>
          </a:xfrm>
          <a:prstGeom prst="downArrow">
            <a:avLst>
              <a:gd name="adj1" fmla="val 50000"/>
              <a:gd name="adj2" fmla="val 531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MD" b="1" dirty="0"/>
          </a:p>
          <a:p>
            <a:pPr algn="ctr"/>
            <a:r>
              <a:rPr lang="ro-MD" sz="2800" b="1" dirty="0"/>
              <a:t>Liceul Teoretic Molești</a:t>
            </a:r>
          </a:p>
          <a:p>
            <a:pPr algn="ctr"/>
            <a:r>
              <a:rPr lang="ro-MD" sz="2800" b="1" dirty="0"/>
              <a:t>Adunarea Generală cu Părinții</a:t>
            </a:r>
          </a:p>
          <a:p>
            <a:pPr algn="ctr"/>
            <a:r>
              <a:rPr lang="ro-MD" sz="2800" b="1" dirty="0"/>
              <a:t>05.11.2021</a:t>
            </a:r>
          </a:p>
          <a:p>
            <a:pPr algn="ctr"/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949C7F91-0D8E-4874-9F36-701387B74D74}"/>
              </a:ext>
            </a:extLst>
          </p:cNvPr>
          <p:cNvSpPr/>
          <p:nvPr/>
        </p:nvSpPr>
        <p:spPr>
          <a:xfrm>
            <a:off x="2135577" y="2929390"/>
            <a:ext cx="8213767" cy="275889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sz="3600" b="1" dirty="0"/>
              <a:t>Rezultatele examenelor de absolvire din treapta gimnazială și liceală</a:t>
            </a:r>
          </a:p>
          <a:p>
            <a:pPr algn="ctr"/>
            <a:r>
              <a:rPr lang="ro-MD" sz="3600" b="1" dirty="0"/>
              <a:t>Anul de studii 2020-2021</a:t>
            </a:r>
            <a:endParaRPr lang="ru-RU" sz="3600" b="1" dirty="0"/>
          </a:p>
        </p:txBody>
      </p:sp>
      <p:sp>
        <p:nvSpPr>
          <p:cNvPr id="6" name="Блок-схема: перфолента 5">
            <a:extLst>
              <a:ext uri="{FF2B5EF4-FFF2-40B4-BE49-F238E27FC236}">
                <a16:creationId xmlns:a16="http://schemas.microsoft.com/office/drawing/2014/main" id="{EA4E653C-899E-484D-B407-F3D13F2BA657}"/>
              </a:ext>
            </a:extLst>
          </p:cNvPr>
          <p:cNvSpPr/>
          <p:nvPr/>
        </p:nvSpPr>
        <p:spPr>
          <a:xfrm>
            <a:off x="676894" y="261257"/>
            <a:ext cx="1458684" cy="1056904"/>
          </a:xfrm>
          <a:prstGeom prst="flowChartPunchedTap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sz="1400" b="1" i="1" dirty="0"/>
              <a:t>Google Meet</a:t>
            </a:r>
          </a:p>
          <a:p>
            <a:pPr algn="ctr"/>
            <a:r>
              <a:rPr lang="ro-MD" sz="1400" b="1" i="1" dirty="0"/>
              <a:t>Ora 19.00</a:t>
            </a:r>
            <a:endParaRPr lang="ru-RU" sz="1400" b="1" i="1" dirty="0"/>
          </a:p>
        </p:txBody>
      </p:sp>
    </p:spTree>
    <p:extLst>
      <p:ext uri="{BB962C8B-B14F-4D97-AF65-F5344CB8AC3E}">
        <p14:creationId xmlns:p14="http://schemas.microsoft.com/office/powerpoint/2010/main" val="116523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9441F3-81C8-46C6-BF94-442B484F9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416" y="220349"/>
            <a:ext cx="10343407" cy="812804"/>
          </a:xfrm>
        </p:spPr>
        <p:txBody>
          <a:bodyPr>
            <a:normAutofit fontScale="90000"/>
          </a:bodyPr>
          <a:lstStyle/>
          <a:p>
            <a:pPr algn="ctr"/>
            <a:r>
              <a:rPr lang="ro-M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Rezultatele examenelor de absolvire din treapta liceală la nivel de raion, sesiunea 2021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5738620-4B81-4723-A503-3C8E70C1132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30201433"/>
              </p:ext>
            </p:extLst>
          </p:nvPr>
        </p:nvGraphicFramePr>
        <p:xfrm>
          <a:off x="872375" y="1338737"/>
          <a:ext cx="10806015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85">
                  <a:extLst>
                    <a:ext uri="{9D8B030D-6E8A-4147-A177-3AD203B41FA5}">
                      <a16:colId xmlns:a16="http://schemas.microsoft.com/office/drawing/2014/main" val="2999115446"/>
                    </a:ext>
                  </a:extLst>
                </a:gridCol>
                <a:gridCol w="1985053">
                  <a:extLst>
                    <a:ext uri="{9D8B030D-6E8A-4147-A177-3AD203B41FA5}">
                      <a16:colId xmlns:a16="http://schemas.microsoft.com/office/drawing/2014/main" val="3998896942"/>
                    </a:ext>
                  </a:extLst>
                </a:gridCol>
                <a:gridCol w="1124469">
                  <a:extLst>
                    <a:ext uri="{9D8B030D-6E8A-4147-A177-3AD203B41FA5}">
                      <a16:colId xmlns:a16="http://schemas.microsoft.com/office/drawing/2014/main" val="1761160485"/>
                    </a:ext>
                  </a:extLst>
                </a:gridCol>
                <a:gridCol w="1216368">
                  <a:extLst>
                    <a:ext uri="{9D8B030D-6E8A-4147-A177-3AD203B41FA5}">
                      <a16:colId xmlns:a16="http://schemas.microsoft.com/office/drawing/2014/main" val="2436622000"/>
                    </a:ext>
                  </a:extLst>
                </a:gridCol>
                <a:gridCol w="1216368">
                  <a:extLst>
                    <a:ext uri="{9D8B030D-6E8A-4147-A177-3AD203B41FA5}">
                      <a16:colId xmlns:a16="http://schemas.microsoft.com/office/drawing/2014/main" val="440485118"/>
                    </a:ext>
                  </a:extLst>
                </a:gridCol>
                <a:gridCol w="1191051">
                  <a:extLst>
                    <a:ext uri="{9D8B030D-6E8A-4147-A177-3AD203B41FA5}">
                      <a16:colId xmlns:a16="http://schemas.microsoft.com/office/drawing/2014/main" val="2464610711"/>
                    </a:ext>
                  </a:extLst>
                </a:gridCol>
                <a:gridCol w="1241685">
                  <a:extLst>
                    <a:ext uri="{9D8B030D-6E8A-4147-A177-3AD203B41FA5}">
                      <a16:colId xmlns:a16="http://schemas.microsoft.com/office/drawing/2014/main" val="529749870"/>
                    </a:ext>
                  </a:extLst>
                </a:gridCol>
                <a:gridCol w="1216368">
                  <a:extLst>
                    <a:ext uri="{9D8B030D-6E8A-4147-A177-3AD203B41FA5}">
                      <a16:colId xmlns:a16="http://schemas.microsoft.com/office/drawing/2014/main" val="1385464597"/>
                    </a:ext>
                  </a:extLst>
                </a:gridCol>
                <a:gridCol w="1216368">
                  <a:extLst>
                    <a:ext uri="{9D8B030D-6E8A-4147-A177-3AD203B41FA5}">
                      <a16:colId xmlns:a16="http://schemas.microsoft.com/office/drawing/2014/main" val="411887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o-MD" sz="1200" dirty="0"/>
                        <a:t>Nr.d/o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dirty="0"/>
                        <a:t>Instituția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dirty="0"/>
                        <a:t>Elevi înmatriculați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dirty="0"/>
                        <a:t>Candidați admiși la BAC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dirty="0"/>
                        <a:t>Candidați promovați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dirty="0"/>
                        <a:t>Candidați respinși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dirty="0"/>
                        <a:t>Rata de promovare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dirty="0"/>
                        <a:t>Media de examen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dirty="0"/>
                        <a:t>Media pe anii de liceu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12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1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LT”D.Cantemir”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7,79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8,67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547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2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LT”P.Ștefănucă”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7,66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8,25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398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 Zîmbreni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8,31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292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LT”I.Pelivan”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97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7,93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848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5</a:t>
                      </a:r>
                      <a:endParaRPr lang="ru-RU" sz="12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 Molești</a:t>
                      </a:r>
                      <a:endParaRPr lang="ru-RU" sz="12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19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15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15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0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b="1" dirty="0"/>
                        <a:t>100</a:t>
                      </a:r>
                      <a:endParaRPr lang="ru-RU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b="1" dirty="0"/>
                        <a:t>7,23</a:t>
                      </a:r>
                      <a:endParaRPr lang="ru-RU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b="1" dirty="0"/>
                        <a:t>8,11</a:t>
                      </a:r>
                      <a:endParaRPr lang="ru-RU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596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LT”M.Bârcă”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7,68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665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 Ruseștii Noi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95,45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8,14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77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8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 Puhoi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6,98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7,35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512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9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 Țîpala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6,91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7,64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855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10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 Costești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6,76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7,97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031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11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LT”A.Vartic”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47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89,36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6,63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612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12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LT”I.Suruceanu”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87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6,50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7,43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731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MD" sz="1200" b="1" dirty="0"/>
                        <a:t>13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200" b="1" dirty="0"/>
                        <a:t>LT”Olimp”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6,38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dirty="0"/>
                        <a:t>7,23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816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656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9600" y="129310"/>
            <a:ext cx="8318066" cy="4978399"/>
          </a:xfrm>
        </p:spPr>
        <p:txBody>
          <a:bodyPr/>
          <a:lstStyle/>
          <a:p>
            <a:pPr algn="ctr"/>
            <a:endParaRPr lang="ro-M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o-M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Rezultatele </a:t>
            </a:r>
            <a:r>
              <a:rPr lang="ro-M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examenelor de absolvire din treapta liceală la nivel de </a:t>
            </a:r>
            <a:r>
              <a:rPr lang="ro-M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instituție, </a:t>
            </a:r>
            <a:r>
              <a:rPr lang="ro-M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sesiunea </a:t>
            </a:r>
            <a:r>
              <a:rPr lang="ro-M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</a:t>
            </a:r>
          </a:p>
          <a:p>
            <a:pPr algn="ctr"/>
            <a:endParaRPr lang="ro-M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o-M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88123" y="129310"/>
            <a:ext cx="2139804" cy="78509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o-MD" sz="1100" b="1" dirty="0"/>
              <a:t>Liceul Teoretic Molești</a:t>
            </a:r>
            <a:br>
              <a:rPr lang="ro-MD" sz="1100" b="1" dirty="0"/>
            </a:br>
            <a:r>
              <a:rPr lang="ro-MD" sz="1100" b="1" dirty="0"/>
              <a:t>Adunarea Generală cu Părinții</a:t>
            </a:r>
            <a:br>
              <a:rPr lang="ro-MD" sz="1100" b="1" dirty="0"/>
            </a:br>
            <a:r>
              <a:rPr lang="ro-MD" sz="1100" b="1" dirty="0"/>
              <a:t>05.11.2021</a:t>
            </a:r>
            <a:r>
              <a:rPr lang="ro-MD" sz="1600" b="1" dirty="0"/>
              <a:t/>
            </a:r>
            <a:br>
              <a:rPr lang="ro-MD" sz="1600" b="1" dirty="0"/>
            </a:br>
            <a:endParaRPr lang="ru-RU" sz="1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035421"/>
              </p:ext>
            </p:extLst>
          </p:nvPr>
        </p:nvGraphicFramePr>
        <p:xfrm>
          <a:off x="2549233" y="1348511"/>
          <a:ext cx="9014693" cy="5279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3280">
                  <a:extLst>
                    <a:ext uri="{9D8B030D-6E8A-4147-A177-3AD203B41FA5}">
                      <a16:colId xmlns:a16="http://schemas.microsoft.com/office/drawing/2014/main" val="3114831479"/>
                    </a:ext>
                  </a:extLst>
                </a:gridCol>
                <a:gridCol w="1081976">
                  <a:extLst>
                    <a:ext uri="{9D8B030D-6E8A-4147-A177-3AD203B41FA5}">
                      <a16:colId xmlns:a16="http://schemas.microsoft.com/office/drawing/2014/main" val="2908648052"/>
                    </a:ext>
                  </a:extLst>
                </a:gridCol>
                <a:gridCol w="1146595">
                  <a:extLst>
                    <a:ext uri="{9D8B030D-6E8A-4147-A177-3AD203B41FA5}">
                      <a16:colId xmlns:a16="http://schemas.microsoft.com/office/drawing/2014/main" val="260878495"/>
                    </a:ext>
                  </a:extLst>
                </a:gridCol>
                <a:gridCol w="1401172">
                  <a:extLst>
                    <a:ext uri="{9D8B030D-6E8A-4147-A177-3AD203B41FA5}">
                      <a16:colId xmlns:a16="http://schemas.microsoft.com/office/drawing/2014/main" val="3889193453"/>
                    </a:ext>
                  </a:extLst>
                </a:gridCol>
                <a:gridCol w="1099531">
                  <a:extLst>
                    <a:ext uri="{9D8B030D-6E8A-4147-A177-3AD203B41FA5}">
                      <a16:colId xmlns:a16="http://schemas.microsoft.com/office/drawing/2014/main" val="3778482900"/>
                    </a:ext>
                  </a:extLst>
                </a:gridCol>
                <a:gridCol w="1254177">
                  <a:extLst>
                    <a:ext uri="{9D8B030D-6E8A-4147-A177-3AD203B41FA5}">
                      <a16:colId xmlns:a16="http://schemas.microsoft.com/office/drawing/2014/main" val="1410673223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3214600880"/>
                    </a:ext>
                  </a:extLst>
                </a:gridCol>
                <a:gridCol w="720435">
                  <a:extLst>
                    <a:ext uri="{9D8B030D-6E8A-4147-A177-3AD203B41FA5}">
                      <a16:colId xmlns:a16="http://schemas.microsoft.com/office/drawing/2014/main" val="1257328961"/>
                    </a:ext>
                  </a:extLst>
                </a:gridCol>
              </a:tblGrid>
              <a:tr h="461816"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Criterii</a:t>
                      </a:r>
                      <a:r>
                        <a:rPr lang="ro-RO" sz="1600" baseline="0" dirty="0" smtClean="0"/>
                        <a:t> analizate</a:t>
                      </a:r>
                      <a:endParaRPr lang="ru-RU" sz="16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Limba română</a:t>
                      </a:r>
                      <a:endParaRPr lang="ru-RU" sz="16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Limba engleză</a:t>
                      </a:r>
                      <a:endParaRPr lang="ru-RU" sz="16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Istoria românilor și universală</a:t>
                      </a:r>
                      <a:endParaRPr lang="ru-RU" sz="16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Biologia</a:t>
                      </a:r>
                      <a:endParaRPr lang="ru-RU" sz="16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Geografia</a:t>
                      </a:r>
                      <a:endParaRPr lang="ru-RU" sz="16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Chimia</a:t>
                      </a:r>
                      <a:endParaRPr lang="ru-RU" sz="16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Total</a:t>
                      </a:r>
                      <a:endParaRPr lang="ru-RU" sz="1600" b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316966"/>
                  </a:ext>
                </a:extLst>
              </a:tr>
              <a:tr h="64282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i="1" dirty="0" smtClean="0"/>
                        <a:t>Nr.elevi admiși</a:t>
                      </a:r>
                      <a:endParaRPr lang="ru-RU" sz="1600" b="1" i="1" dirty="0" smtClean="0"/>
                    </a:p>
                    <a:p>
                      <a:pPr algn="ctr"/>
                      <a:endParaRPr lang="ru-RU" sz="1600" b="1" i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15</a:t>
                      </a:r>
                      <a:endParaRPr lang="ru-RU" sz="1600" b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538288"/>
                  </a:ext>
                </a:extLst>
              </a:tr>
              <a:tr h="64282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i="1" dirty="0" smtClean="0"/>
                        <a:t>Nr.elevi promovați</a:t>
                      </a:r>
                      <a:endParaRPr lang="ru-RU" sz="1600" b="1" i="1" dirty="0" smtClean="0"/>
                    </a:p>
                    <a:p>
                      <a:pPr algn="ctr"/>
                      <a:endParaRPr lang="ru-RU" sz="1600" b="1" i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15</a:t>
                      </a:r>
                      <a:endParaRPr lang="ru-RU" sz="1600" b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936205"/>
                  </a:ext>
                </a:extLst>
              </a:tr>
              <a:tr h="372429">
                <a:tc>
                  <a:txBody>
                    <a:bodyPr/>
                    <a:lstStyle/>
                    <a:p>
                      <a:pPr algn="ctr"/>
                      <a:r>
                        <a:rPr lang="ro-RO" sz="1600" b="1" i="1" dirty="0" smtClean="0"/>
                        <a:t>Media</a:t>
                      </a:r>
                      <a:endParaRPr lang="ru-RU" sz="1600" b="1" i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6,66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7,06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7,06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8,20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7,33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9,00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7,23</a:t>
                      </a:r>
                      <a:endParaRPr lang="ru-RU" sz="1600" b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086443"/>
                  </a:ext>
                </a:extLst>
              </a:tr>
              <a:tr h="372429">
                <a:tc>
                  <a:txBody>
                    <a:bodyPr/>
                    <a:lstStyle/>
                    <a:p>
                      <a:pPr algn="ctr"/>
                      <a:r>
                        <a:rPr lang="ro-RO" sz="1600" b="1" i="1" dirty="0" smtClean="0"/>
                        <a:t>Note de:</a:t>
                      </a:r>
                    </a:p>
                    <a:p>
                      <a:pPr algn="ctr"/>
                      <a:r>
                        <a:rPr lang="ro-RO" sz="1600" b="1" i="1" dirty="0" smtClean="0"/>
                        <a:t>10</a:t>
                      </a:r>
                    </a:p>
                    <a:p>
                      <a:pPr algn="ctr"/>
                      <a:r>
                        <a:rPr lang="ro-RO" sz="1600" b="1" i="1" dirty="0" smtClean="0"/>
                        <a:t>9</a:t>
                      </a:r>
                    </a:p>
                    <a:p>
                      <a:pPr algn="ctr"/>
                      <a:r>
                        <a:rPr lang="ro-RO" sz="1600" b="1" i="1" dirty="0" smtClean="0"/>
                        <a:t>8</a:t>
                      </a:r>
                    </a:p>
                    <a:p>
                      <a:pPr algn="ctr"/>
                      <a:r>
                        <a:rPr lang="ro-RO" sz="1600" b="1" i="1" dirty="0" smtClean="0"/>
                        <a:t>7</a:t>
                      </a:r>
                    </a:p>
                    <a:p>
                      <a:pPr algn="ctr"/>
                      <a:r>
                        <a:rPr lang="ro-RO" sz="1600" b="1" i="1" dirty="0" smtClean="0"/>
                        <a:t>6</a:t>
                      </a:r>
                    </a:p>
                    <a:p>
                      <a:pPr algn="ctr"/>
                      <a:r>
                        <a:rPr lang="ro-RO" sz="1600" b="1" i="1" dirty="0" smtClean="0"/>
                        <a:t>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3</a:t>
                      </a:r>
                    </a:p>
                    <a:p>
                      <a:pPr algn="ctr"/>
                      <a:r>
                        <a:rPr lang="ro-RO" sz="1600" dirty="0" smtClean="0"/>
                        <a:t>5</a:t>
                      </a:r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  <a:p>
                      <a:pPr algn="ctr"/>
                      <a:r>
                        <a:rPr lang="ro-RO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4</a:t>
                      </a:r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3</a:t>
                      </a:r>
                    </a:p>
                    <a:p>
                      <a:pPr algn="ctr"/>
                      <a:r>
                        <a:rPr lang="ro-RO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3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</a:p>
                    <a:p>
                      <a:pPr algn="ctr"/>
                      <a:r>
                        <a:rPr lang="ro-RO" sz="1600" dirty="0" smtClean="0"/>
                        <a:t>4</a:t>
                      </a:r>
                    </a:p>
                    <a:p>
                      <a:pPr algn="ctr"/>
                      <a:r>
                        <a:rPr lang="ro-RO" sz="1600" dirty="0" smtClean="0"/>
                        <a:t>6</a:t>
                      </a:r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  <a:p>
                      <a:pPr algn="ctr"/>
                      <a:r>
                        <a:rPr lang="ro-RO" sz="1600" dirty="0" smtClean="0"/>
                        <a:t>5</a:t>
                      </a:r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600" b="1" dirty="0" smtClean="0"/>
                    </a:p>
                    <a:p>
                      <a:pPr algn="ctr"/>
                      <a:r>
                        <a:rPr lang="ro-RO" sz="1600" b="1" dirty="0" smtClean="0"/>
                        <a:t>5</a:t>
                      </a:r>
                    </a:p>
                    <a:p>
                      <a:pPr algn="ctr"/>
                      <a:r>
                        <a:rPr lang="ro-RO" sz="1600" b="1" dirty="0" smtClean="0"/>
                        <a:t>7</a:t>
                      </a:r>
                    </a:p>
                    <a:p>
                      <a:pPr algn="ctr"/>
                      <a:r>
                        <a:rPr lang="ro-RO" sz="1600" b="1" dirty="0" smtClean="0"/>
                        <a:t>12</a:t>
                      </a:r>
                    </a:p>
                    <a:p>
                      <a:pPr algn="ctr"/>
                      <a:r>
                        <a:rPr lang="ro-RO" sz="1600" b="1" dirty="0" smtClean="0"/>
                        <a:t>13</a:t>
                      </a:r>
                    </a:p>
                    <a:p>
                      <a:pPr algn="ctr"/>
                      <a:r>
                        <a:rPr lang="ro-RO" sz="1600" b="1" dirty="0" smtClean="0"/>
                        <a:t>12</a:t>
                      </a:r>
                    </a:p>
                    <a:p>
                      <a:pPr algn="ctr"/>
                      <a:r>
                        <a:rPr lang="ro-RO" sz="1600" b="1" dirty="0" smtClean="0"/>
                        <a:t>9</a:t>
                      </a:r>
                      <a:endParaRPr lang="ru-RU" sz="1600" b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600447"/>
                  </a:ext>
                </a:extLst>
              </a:tr>
              <a:tr h="372429">
                <a:tc>
                  <a:txBody>
                    <a:bodyPr/>
                    <a:lstStyle/>
                    <a:p>
                      <a:pPr algn="ctr"/>
                      <a:r>
                        <a:rPr lang="ro-RO" sz="1600" b="1" i="1" dirty="0" smtClean="0"/>
                        <a:t>Procentul calității</a:t>
                      </a:r>
                      <a:endParaRPr lang="ru-RU" sz="1600" b="1" i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26,60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46,60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26,60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33,30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/>
                        <a:t>33,30</a:t>
                      </a:r>
                      <a:endParaRPr lang="ru-RU" b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235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040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0161" y="25701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o-MD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Rezultatele examenelor de absolvire din treapta </a:t>
            </a:r>
            <a:r>
              <a:rPr lang="ro-MD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gimnazială </a:t>
            </a:r>
            <a:r>
              <a:rPr lang="ro-MD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nivel de instituție, sesiunea 2021</a:t>
            </a:r>
            <a:br>
              <a:rPr lang="ro-MD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M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o-M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M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o-M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5410816"/>
              </p:ext>
            </p:extLst>
          </p:nvPr>
        </p:nvGraphicFramePr>
        <p:xfrm>
          <a:off x="2589213" y="1459344"/>
          <a:ext cx="8956240" cy="4951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1248">
                  <a:extLst>
                    <a:ext uri="{9D8B030D-6E8A-4147-A177-3AD203B41FA5}">
                      <a16:colId xmlns:a16="http://schemas.microsoft.com/office/drawing/2014/main" val="2768185409"/>
                    </a:ext>
                  </a:extLst>
                </a:gridCol>
                <a:gridCol w="1791248">
                  <a:extLst>
                    <a:ext uri="{9D8B030D-6E8A-4147-A177-3AD203B41FA5}">
                      <a16:colId xmlns:a16="http://schemas.microsoft.com/office/drawing/2014/main" val="3326791989"/>
                    </a:ext>
                  </a:extLst>
                </a:gridCol>
                <a:gridCol w="1791248">
                  <a:extLst>
                    <a:ext uri="{9D8B030D-6E8A-4147-A177-3AD203B41FA5}">
                      <a16:colId xmlns:a16="http://schemas.microsoft.com/office/drawing/2014/main" val="1318551415"/>
                    </a:ext>
                  </a:extLst>
                </a:gridCol>
                <a:gridCol w="1791248">
                  <a:extLst>
                    <a:ext uri="{9D8B030D-6E8A-4147-A177-3AD203B41FA5}">
                      <a16:colId xmlns:a16="http://schemas.microsoft.com/office/drawing/2014/main" val="3760265995"/>
                    </a:ext>
                  </a:extLst>
                </a:gridCol>
                <a:gridCol w="1791248">
                  <a:extLst>
                    <a:ext uri="{9D8B030D-6E8A-4147-A177-3AD203B41FA5}">
                      <a16:colId xmlns:a16="http://schemas.microsoft.com/office/drawing/2014/main" val="358821299"/>
                    </a:ext>
                  </a:extLst>
                </a:gridCol>
              </a:tblGrid>
              <a:tr h="670409"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Criterii</a:t>
                      </a:r>
                      <a:r>
                        <a:rPr lang="ro-RO" sz="1600" baseline="0" dirty="0" smtClean="0"/>
                        <a:t> analizate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Limba română</a:t>
                      </a:r>
                      <a:endParaRPr lang="ru-RU" sz="16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Matematica</a:t>
                      </a:r>
                      <a:endParaRPr lang="ru-RU" sz="16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Istoria românilor și universală</a:t>
                      </a:r>
                      <a:endParaRPr lang="ru-RU" sz="16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Total</a:t>
                      </a:r>
                      <a:endParaRPr lang="ru-RU" sz="16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148216"/>
                  </a:ext>
                </a:extLst>
              </a:tr>
              <a:tr h="42929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i="1" dirty="0" smtClean="0"/>
                        <a:t>Nr.elevi admiși</a:t>
                      </a:r>
                      <a:endParaRPr lang="ru-RU" sz="1600" b="1" i="1" dirty="0" smtClean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792840"/>
                  </a:ext>
                </a:extLst>
              </a:tr>
              <a:tr h="67040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i="1" dirty="0" smtClean="0"/>
                        <a:t>Nr.elevi promovați</a:t>
                      </a:r>
                      <a:endParaRPr lang="ru-RU" sz="1600" b="1" i="1" dirty="0" smtClean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517147"/>
                  </a:ext>
                </a:extLst>
              </a:tr>
              <a:tr h="429297">
                <a:tc>
                  <a:txBody>
                    <a:bodyPr/>
                    <a:lstStyle/>
                    <a:p>
                      <a:pPr algn="ctr"/>
                      <a:r>
                        <a:rPr lang="ro-RO" sz="1600" b="1" i="1" dirty="0" smtClean="0"/>
                        <a:t>Media</a:t>
                      </a:r>
                      <a:endParaRPr lang="ru-RU" sz="1600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7,35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7,50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7,35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7,41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910659"/>
                  </a:ext>
                </a:extLst>
              </a:tr>
              <a:tr h="2081795">
                <a:tc>
                  <a:txBody>
                    <a:bodyPr/>
                    <a:lstStyle/>
                    <a:p>
                      <a:pPr algn="ctr"/>
                      <a:r>
                        <a:rPr lang="ro-RO" sz="1600" b="1" i="1" dirty="0" smtClean="0"/>
                        <a:t>Note de:</a:t>
                      </a:r>
                    </a:p>
                    <a:p>
                      <a:pPr algn="ctr"/>
                      <a:r>
                        <a:rPr lang="ro-RO" sz="1600" b="1" i="1" dirty="0" smtClean="0"/>
                        <a:t>10</a:t>
                      </a:r>
                    </a:p>
                    <a:p>
                      <a:pPr algn="ctr"/>
                      <a:r>
                        <a:rPr lang="ro-RO" sz="1600" b="1" i="1" dirty="0" smtClean="0"/>
                        <a:t>9</a:t>
                      </a:r>
                    </a:p>
                    <a:p>
                      <a:pPr algn="ctr"/>
                      <a:r>
                        <a:rPr lang="ro-RO" sz="1600" b="1" i="1" dirty="0" smtClean="0"/>
                        <a:t>8</a:t>
                      </a:r>
                    </a:p>
                    <a:p>
                      <a:pPr algn="ctr"/>
                      <a:r>
                        <a:rPr lang="ro-RO" sz="1600" b="1" i="1" dirty="0" smtClean="0"/>
                        <a:t>7</a:t>
                      </a:r>
                    </a:p>
                    <a:p>
                      <a:pPr algn="ctr"/>
                      <a:r>
                        <a:rPr lang="ro-RO" sz="1600" b="1" i="1" dirty="0" smtClean="0"/>
                        <a:t>6</a:t>
                      </a:r>
                    </a:p>
                    <a:p>
                      <a:pPr algn="ctr"/>
                      <a:r>
                        <a:rPr lang="ro-RO" sz="1600" b="1" i="1" dirty="0" smtClean="0"/>
                        <a:t>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  <a:p>
                      <a:pPr algn="ctr"/>
                      <a:r>
                        <a:rPr lang="ro-RO" sz="1600" dirty="0" smtClean="0"/>
                        <a:t>6</a:t>
                      </a:r>
                    </a:p>
                    <a:p>
                      <a:pPr algn="ctr"/>
                      <a:r>
                        <a:rPr lang="ro-RO" sz="1600" dirty="0" smtClean="0"/>
                        <a:t>7</a:t>
                      </a:r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  <a:p>
                      <a:pPr algn="ctr"/>
                      <a:r>
                        <a:rPr lang="ro-RO" sz="1600" dirty="0" smtClean="0"/>
                        <a:t>4</a:t>
                      </a:r>
                    </a:p>
                    <a:p>
                      <a:pPr algn="ctr"/>
                      <a:r>
                        <a:rPr lang="ro-RO" sz="1600" dirty="0" smtClean="0"/>
                        <a:t>8</a:t>
                      </a:r>
                    </a:p>
                    <a:p>
                      <a:pPr algn="ctr"/>
                      <a:r>
                        <a:rPr lang="ro-RO" sz="1600" dirty="0" smtClean="0"/>
                        <a:t>4</a:t>
                      </a:r>
                    </a:p>
                    <a:p>
                      <a:pPr algn="ctr"/>
                      <a:r>
                        <a:rPr lang="ro-RO" sz="1600" dirty="0" smtClean="0"/>
                        <a:t>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</a:p>
                    <a:p>
                      <a:pPr algn="ctr"/>
                      <a:r>
                        <a:rPr lang="ro-RO" sz="1600" dirty="0" smtClean="0"/>
                        <a:t>2</a:t>
                      </a:r>
                    </a:p>
                    <a:p>
                      <a:pPr algn="ctr"/>
                      <a:r>
                        <a:rPr lang="ro-RO" sz="1600" dirty="0" smtClean="0"/>
                        <a:t>6</a:t>
                      </a:r>
                    </a:p>
                    <a:p>
                      <a:pPr algn="ctr"/>
                      <a:r>
                        <a:rPr lang="ro-RO" sz="1600" dirty="0" smtClean="0"/>
                        <a:t>6</a:t>
                      </a:r>
                    </a:p>
                    <a:p>
                      <a:pPr algn="ctr"/>
                      <a:r>
                        <a:rPr lang="ro-RO" sz="1600" dirty="0" smtClean="0"/>
                        <a:t>4</a:t>
                      </a:r>
                    </a:p>
                    <a:p>
                      <a:pPr algn="ctr"/>
                      <a:r>
                        <a:rPr lang="ro-RO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o-RO" sz="1600" dirty="0" smtClean="0"/>
                    </a:p>
                    <a:p>
                      <a:pPr algn="ctr"/>
                      <a:r>
                        <a:rPr lang="ro-RO" sz="1600" dirty="0" smtClean="0"/>
                        <a:t>4</a:t>
                      </a:r>
                    </a:p>
                    <a:p>
                      <a:pPr algn="ctr"/>
                      <a:r>
                        <a:rPr lang="ro-RO" sz="1600" dirty="0" smtClean="0"/>
                        <a:t>6</a:t>
                      </a:r>
                    </a:p>
                    <a:p>
                      <a:pPr algn="ctr"/>
                      <a:r>
                        <a:rPr lang="ro-RO" sz="1600" dirty="0" smtClean="0"/>
                        <a:t>16</a:t>
                      </a:r>
                    </a:p>
                    <a:p>
                      <a:pPr algn="ctr"/>
                      <a:r>
                        <a:rPr lang="ro-RO" sz="1600" dirty="0" smtClean="0"/>
                        <a:t>21</a:t>
                      </a:r>
                    </a:p>
                    <a:p>
                      <a:pPr algn="ctr"/>
                      <a:r>
                        <a:rPr lang="ro-RO" sz="1600" dirty="0" smtClean="0"/>
                        <a:t>10</a:t>
                      </a:r>
                    </a:p>
                    <a:p>
                      <a:pPr algn="ctr"/>
                      <a:r>
                        <a:rPr lang="ro-RO" sz="1600" dirty="0" smtClean="0"/>
                        <a:t>3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842304"/>
                  </a:ext>
                </a:extLst>
              </a:tr>
              <a:tr h="670409">
                <a:tc>
                  <a:txBody>
                    <a:bodyPr/>
                    <a:lstStyle/>
                    <a:p>
                      <a:pPr algn="ctr"/>
                      <a:r>
                        <a:rPr lang="ro-RO" sz="1600" b="1" i="1" dirty="0" smtClean="0"/>
                        <a:t>Procentul calității</a:t>
                      </a:r>
                      <a:endParaRPr lang="ru-RU" sz="1600" b="1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30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23381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1672" y="-66155"/>
            <a:ext cx="2438401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o-MD" sz="1200" b="1" dirty="0"/>
              <a:t>Liceul Teoretic Molești</a:t>
            </a:r>
            <a:br>
              <a:rPr lang="ro-MD" sz="1200" b="1" dirty="0"/>
            </a:br>
            <a:r>
              <a:rPr lang="ro-MD" sz="1200" b="1" dirty="0"/>
              <a:t>Adunarea Generală cu Părinții</a:t>
            </a:r>
            <a:br>
              <a:rPr lang="ro-MD" sz="1200" b="1" dirty="0"/>
            </a:br>
            <a:r>
              <a:rPr lang="ro-MD" sz="1200" b="1" dirty="0"/>
              <a:t>05.11.2021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281523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4704" y="229754"/>
            <a:ext cx="8915399" cy="967509"/>
          </a:xfrm>
        </p:spPr>
        <p:txBody>
          <a:bodyPr>
            <a:normAutofit/>
          </a:bodyPr>
          <a:lstStyle/>
          <a:p>
            <a:pPr algn="ctr"/>
            <a:r>
              <a:rPr lang="ro-RO" sz="3600" b="1" i="1" dirty="0" smtClean="0"/>
              <a:t>CONCLUZII:</a:t>
            </a:r>
            <a:endParaRPr lang="ru-RU" sz="36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5940" y="1699491"/>
            <a:ext cx="8915399" cy="3833091"/>
          </a:xfr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b="1" dirty="0" smtClean="0">
                <a:solidFill>
                  <a:schemeClr val="tx1"/>
                </a:solidFill>
              </a:rPr>
              <a:t>Liceul Teoretic Molești este pe al 5-lea loc la nivel de raion după media reușitei înregistrate în anul 2021 (7,23) și în ultimii ani (8,11);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b="1" dirty="0">
                <a:solidFill>
                  <a:schemeClr val="tx1"/>
                </a:solidFill>
              </a:rPr>
              <a:t>În sesiunea 2021, absolvenții instituției </a:t>
            </a:r>
            <a:r>
              <a:rPr lang="ro-RO" b="1" dirty="0" smtClean="0">
                <a:solidFill>
                  <a:schemeClr val="tx1"/>
                </a:solidFill>
              </a:rPr>
              <a:t>noastre din ambele trepte, </a:t>
            </a:r>
            <a:r>
              <a:rPr lang="ro-RO" b="1" dirty="0">
                <a:solidFill>
                  <a:schemeClr val="tx1"/>
                </a:solidFill>
              </a:rPr>
              <a:t>au promovat examenele în proporție de100</a:t>
            </a:r>
            <a:r>
              <a:rPr lang="ro-RO" b="1" dirty="0" smtClean="0">
                <a:solidFill>
                  <a:schemeClr val="tx1"/>
                </a:solidFill>
              </a:rPr>
              <a:t>%;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b="1" dirty="0" smtClean="0">
                <a:solidFill>
                  <a:schemeClr val="tx1"/>
                </a:solidFill>
              </a:rPr>
              <a:t>Procentul calității în treapta liceală ete 33,3%, iar în trapta gimnazială -30% și  media-7,41.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b="1" dirty="0" smtClean="0">
                <a:solidFill>
                  <a:schemeClr val="tx1"/>
                </a:solidFill>
              </a:rPr>
              <a:t>18 absolvenți ai treptei gimnaziale au fost înmatriculați în treapta liceală în clasa a X-a, profilul umanist, in instituția noastră;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b="1" dirty="0" smtClean="0">
                <a:solidFill>
                  <a:schemeClr val="tx1"/>
                </a:solidFill>
              </a:rPr>
              <a:t>Din cei 15 absolvenți ai liceului în anul acesta, 14 sunt înmatriculat la la studii superioare la universitățile din țară și din România, unul –peste hotare.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o-RO" b="1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o-RO" b="1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o-RO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o-RO" b="1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o-RO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o-RO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8763" y="251844"/>
            <a:ext cx="3796146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o-MD" b="1" dirty="0"/>
              <a:t>Liceul Teoretic Molești</a:t>
            </a:r>
            <a:br>
              <a:rPr lang="ro-MD" b="1" dirty="0"/>
            </a:br>
            <a:r>
              <a:rPr lang="ro-MD" b="1" dirty="0"/>
              <a:t>Adunarea Generală cu Părinții</a:t>
            </a:r>
            <a:br>
              <a:rPr lang="ro-MD" b="1" dirty="0"/>
            </a:br>
            <a:r>
              <a:rPr lang="ro-MD" b="1" dirty="0"/>
              <a:t>05.11.2021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33589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152</TotalTime>
  <Words>516</Words>
  <Application>Microsoft Office PowerPoint</Application>
  <PresentationFormat>Широкоэкранный</PresentationFormat>
  <Paragraphs>309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Wingdings</vt:lpstr>
      <vt:lpstr>Wingdings 3</vt:lpstr>
      <vt:lpstr>Легкий дым</vt:lpstr>
      <vt:lpstr>Презентация PowerPoint</vt:lpstr>
      <vt:lpstr>Rezultatele examenelor de absolvire din treapta liceală la nivel de raion, sesiunea 2021</vt:lpstr>
      <vt:lpstr>Liceul Teoretic Molești Adunarea Generală cu Părinții 05.11.2021 </vt:lpstr>
      <vt:lpstr>Rezultatele examenelor de absolvire din treapta gimnazială la nivel de instituție, sesiunea 2021    </vt:lpstr>
      <vt:lpstr>CONCLUZII: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 </dc:creator>
  <cp:lastModifiedBy>Admin</cp:lastModifiedBy>
  <cp:revision>16</cp:revision>
  <dcterms:created xsi:type="dcterms:W3CDTF">2021-11-04T13:49:55Z</dcterms:created>
  <dcterms:modified xsi:type="dcterms:W3CDTF">2021-11-04T20:50:48Z</dcterms:modified>
</cp:coreProperties>
</file>