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352" r:id="rId3"/>
    <p:sldId id="354" r:id="rId4"/>
    <p:sldId id="369" r:id="rId5"/>
    <p:sldId id="368" r:id="rId6"/>
    <p:sldId id="363" r:id="rId7"/>
    <p:sldId id="367" r:id="rId8"/>
    <p:sldId id="359" r:id="rId9"/>
    <p:sldId id="355" r:id="rId10"/>
    <p:sldId id="370" r:id="rId11"/>
    <p:sldId id="365" r:id="rId12"/>
    <p:sldId id="371" r:id="rId13"/>
    <p:sldId id="373" r:id="rId14"/>
    <p:sldId id="374" r:id="rId15"/>
    <p:sldId id="356" r:id="rId16"/>
    <p:sldId id="357" r:id="rId17"/>
    <p:sldId id="358" r:id="rId18"/>
    <p:sldId id="360" r:id="rId19"/>
    <p:sldId id="361" r:id="rId20"/>
    <p:sldId id="362" r:id="rId21"/>
    <p:sldId id="3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9900CC"/>
    <a:srgbClr val="7814B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4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C7FC1-67EB-48D7-B03A-03F49D48DB8A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81775-8C4D-4C49-B391-919FC5BF75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7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187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34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05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47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72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78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06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66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20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95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299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anchor="t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76F2D-F15E-456A-AE8B-D2F2E38671D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anchor="t" bIns="45720" lIns="91440" rIns="91440" rtlCol="0" tIns="45720" vert="horz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707447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cap="all" i="0" kern="1200" sz="3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120000"/>
        </a:lnSpc>
        <a:spcBef>
          <a:spcPts val="10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20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baseline="0" cap="none" kern="1200" sz="18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16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baseline="0" cap="none" kern="1200" sz="14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baseline="0" kern="1200" sz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baseline="0" kern="1200" sz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E3CD-66C7-461D-BE17-3265F4544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o-MO" sz="2800" b="1" dirty="0" smtClean="0">
                <a:latin typeface="Times New Roman" pitchFamily="18" charset="0"/>
                <a:cs typeface="Times New Roman" pitchFamily="18" charset="0"/>
              </a:rPr>
              <a:t>Seminarul național al școlilor –pilot care promovează sănătatea în Republica </a:t>
            </a:r>
            <a:r>
              <a:rPr lang="ro-MO" sz="2800" b="1" smtClean="0">
                <a:latin typeface="Times New Roman" pitchFamily="18" charset="0"/>
                <a:cs typeface="Times New Roman" pitchFamily="18" charset="0"/>
              </a:rPr>
              <a:t>Moldova , 23.09.2021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7AA152-4C51-4FBF-BE52-FC89FA3584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ro-MO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Spoiala Steluța, director IP Gimnaziul </a:t>
            </a:r>
          </a:p>
          <a:p>
            <a:pPr algn="r"/>
            <a:r>
              <a:rPr lang="ro-MO" sz="2400" b="1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Viorel Ciobanu</a:t>
            </a:r>
            <a:r>
              <a:rPr lang="ro-MO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Șuri, rnul Drochia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842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157"/>
    </mc:Choice>
    <mc:Fallback xmlns="">
      <p:transition spd="slow" advTm="1915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i="1" dirty="0"/>
              <a:t>Ziua Mondială a Spălatului pe mâini</a:t>
            </a:r>
            <a:r>
              <a:rPr lang="ro-RO" dirty="0"/>
              <a:t> – I-VI -15.10.2020</a:t>
            </a:r>
            <a:endParaRPr lang="ru-RU" dirty="0"/>
          </a:p>
        </p:txBody>
      </p:sp>
      <p:pic>
        <p:nvPicPr>
          <p:cNvPr id="10242" name="Picture 2" descr="C:\Users\User\Downloads\IMG_20191212_12354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2" y="2011363"/>
            <a:ext cx="4597400" cy="344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User\Downloads\IMG_20191212_12352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546" y="2017713"/>
            <a:ext cx="4588933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2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i="1" dirty="0"/>
              <a:t>Săptămâna de informare despre HIV şi SIDA</a:t>
            </a:r>
            <a:r>
              <a:rPr lang="ro-RO" dirty="0"/>
              <a:t>: 1-5 decembrie</a:t>
            </a:r>
            <a:endParaRPr lang="ru-RU" dirty="0"/>
          </a:p>
        </p:txBody>
      </p:sp>
      <p:pic>
        <p:nvPicPr>
          <p:cNvPr id="11266" name="Picture 2" descr="C:\Users\User\Downloads\IMG_20191203_09562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04" y="2016125"/>
            <a:ext cx="4599517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174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User\Downloads\IMG_20191212_12355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04" y="2016125"/>
            <a:ext cx="4599517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73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MO" dirty="0" smtClean="0"/>
              <a:t>Activitate comunitară de promovare a modului sănătos de viață cu participarea întregii familii</a:t>
            </a:r>
            <a:endParaRPr lang="ru-RU" dirty="0"/>
          </a:p>
        </p:txBody>
      </p:sp>
      <p:pic>
        <p:nvPicPr>
          <p:cNvPr id="14338" name="Picture 2" descr="D:\Foto 2020\IMG-35d024d49dbdc9637ef7d6e347f4d7da-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04" y="2016125"/>
            <a:ext cx="4599517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20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/>
              <a:t>Ziua Protecției Civile în gimnaziu</a:t>
            </a:r>
            <a:endParaRPr lang="ru-RU" dirty="0"/>
          </a:p>
        </p:txBody>
      </p:sp>
      <p:pic>
        <p:nvPicPr>
          <p:cNvPr id="15362" name="Picture 2" descr="D:\Foto 2020\IMG-56a6438afcba9e589e95d3f882704083-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04" y="2016125"/>
            <a:ext cx="4599517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8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1800" dirty="0"/>
              <a:t>Sporirea deprinderilor de </a:t>
            </a:r>
            <a:r>
              <a:rPr lang="ro-MO" sz="1800" dirty="0"/>
              <a:t> </a:t>
            </a:r>
            <a:r>
              <a:rPr lang="fr-FR" sz="1800" dirty="0" smtClean="0"/>
              <a:t>sănătate </a:t>
            </a:r>
            <a:r>
              <a:rPr lang="fr-FR" sz="1800" dirty="0"/>
              <a:t>și competențele de acțiune personale pu a </a:t>
            </a:r>
            <a:r>
              <a:rPr lang="ro-MO" sz="1800" dirty="0" smtClean="0"/>
              <a:t> </a:t>
            </a:r>
            <a:r>
              <a:rPr lang="en-US" sz="1800" dirty="0" err="1" smtClean="0"/>
              <a:t>asigura</a:t>
            </a:r>
            <a:r>
              <a:rPr lang="en-US" sz="1800" dirty="0" smtClean="0"/>
              <a:t> </a:t>
            </a:r>
            <a:r>
              <a:rPr lang="ro-MO" sz="1800" dirty="0" smtClean="0"/>
              <a:t> </a:t>
            </a:r>
            <a:r>
              <a:rPr lang="en-US" sz="1800" dirty="0" err="1" smtClean="0"/>
              <a:t>atngerea</a:t>
            </a:r>
            <a:r>
              <a:rPr lang="en-US" sz="1800" dirty="0" smtClean="0"/>
              <a:t> </a:t>
            </a:r>
            <a:r>
              <a:rPr lang="ro-MO" sz="1800" dirty="0" smtClean="0"/>
              <a:t> </a:t>
            </a:r>
            <a:r>
              <a:rPr lang="en-US" sz="1800" dirty="0" err="1" smtClean="0"/>
              <a:t>obiectivului</a:t>
            </a:r>
            <a:r>
              <a:rPr lang="en-US" sz="1800" dirty="0" smtClean="0"/>
              <a:t> </a:t>
            </a:r>
            <a:r>
              <a:rPr lang="en-US" sz="1800" dirty="0"/>
              <a:t>I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Înscrierea elevilor şi a CD în activităţi de artterapie ( dans, ansamblu folcloric)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o-MO" dirty="0" smtClean="0"/>
              <a:t>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2483" y="2180492"/>
            <a:ext cx="5390272" cy="299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02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400" dirty="0"/>
              <a:t>Facilitarea accesului la </a:t>
            </a:r>
            <a:r>
              <a:rPr lang="fr-FR" sz="1400" dirty="0" smtClean="0"/>
              <a:t>servicii </a:t>
            </a:r>
            <a:r>
              <a:rPr lang="fr-FR" sz="1400" dirty="0"/>
              <a:t>de sănătate </a:t>
            </a:r>
            <a:r>
              <a:rPr lang="fr-FR" sz="1400" dirty="0" smtClean="0"/>
              <a:t>a</a:t>
            </a:r>
            <a:r>
              <a:rPr lang="ro-MO" sz="1400" dirty="0"/>
              <a:t> </a:t>
            </a:r>
            <a:r>
              <a:rPr lang="en-US" sz="1400" dirty="0" err="1" smtClean="0"/>
              <a:t>elevilor</a:t>
            </a:r>
            <a:r>
              <a:rPr lang="en-US" sz="1400" dirty="0" smtClean="0"/>
              <a:t>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asigurarea</a:t>
            </a:r>
            <a:r>
              <a:rPr lang="en-US" sz="1400" dirty="0"/>
              <a:t> </a:t>
            </a:r>
            <a:r>
              <a:rPr lang="ro-MO" sz="1400" dirty="0"/>
              <a:t> </a:t>
            </a:r>
            <a:r>
              <a:rPr lang="en-US" sz="1400" dirty="0" err="1" smtClean="0"/>
              <a:t>bunăstării</a:t>
            </a:r>
            <a:r>
              <a:rPr lang="en-US" sz="1400" dirty="0" smtClean="0"/>
              <a:t> </a:t>
            </a:r>
            <a:r>
              <a:rPr lang="en-US" sz="1400" dirty="0" err="1"/>
              <a:t>profesorilor</a:t>
            </a:r>
            <a:r>
              <a:rPr lang="en-US" sz="1400" dirty="0"/>
              <a:t> </a:t>
            </a:r>
            <a:r>
              <a:rPr lang="en-US" sz="1400" dirty="0" err="1"/>
              <a:t>pu</a:t>
            </a:r>
            <a:r>
              <a:rPr lang="en-US" sz="1400" dirty="0"/>
              <a:t> a </a:t>
            </a:r>
            <a:r>
              <a:rPr lang="en-US" sz="1400" dirty="0" err="1"/>
              <a:t>asigura</a:t>
            </a:r>
            <a:r>
              <a:rPr lang="en-US" sz="1400" dirty="0"/>
              <a:t> </a:t>
            </a:r>
            <a:r>
              <a:rPr lang="ro-MO" sz="1400" dirty="0" smtClean="0"/>
              <a:t> </a:t>
            </a:r>
            <a:r>
              <a:rPr lang="en-US" sz="1400" dirty="0" err="1" smtClean="0"/>
              <a:t>atngerea</a:t>
            </a:r>
            <a:r>
              <a:rPr lang="en-US" sz="1400" dirty="0" smtClean="0"/>
              <a:t> </a:t>
            </a:r>
            <a:r>
              <a:rPr lang="en-US" sz="1400" dirty="0" err="1" smtClean="0"/>
              <a:t>obiectivului</a:t>
            </a:r>
            <a:r>
              <a:rPr lang="en-US" sz="1400" dirty="0" smtClean="0"/>
              <a:t> </a:t>
            </a:r>
            <a:r>
              <a:rPr lang="en-US" sz="1400" dirty="0"/>
              <a:t>I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Organizarea</a:t>
            </a:r>
            <a:r>
              <a:rPr lang="en-US" dirty="0"/>
              <a:t> </a:t>
            </a:r>
            <a:r>
              <a:rPr lang="en-US" dirty="0" err="1"/>
              <a:t>examinărilor</a:t>
            </a:r>
            <a:r>
              <a:rPr lang="en-US" dirty="0"/>
              <a:t> </a:t>
            </a:r>
            <a:r>
              <a:rPr lang="en-US" dirty="0" err="1"/>
              <a:t>profilactice</a:t>
            </a:r>
            <a:r>
              <a:rPr lang="en-US" dirty="0"/>
              <a:t> a </a:t>
            </a:r>
            <a:r>
              <a:rPr lang="en-US" dirty="0" err="1"/>
              <a:t>elevilor</a:t>
            </a:r>
            <a:r>
              <a:rPr lang="en-US" dirty="0"/>
              <a:t> cu </a:t>
            </a:r>
            <a:r>
              <a:rPr lang="en-US" dirty="0" err="1"/>
              <a:t>vârstele</a:t>
            </a:r>
            <a:r>
              <a:rPr lang="en-US" dirty="0"/>
              <a:t> 10-11, 14-15 </a:t>
            </a:r>
            <a:r>
              <a:rPr lang="en-US" dirty="0" err="1"/>
              <a:t>ani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 smtClean="0"/>
              <a:t>Informarea</a:t>
            </a:r>
            <a:r>
              <a:rPr lang="en-US" dirty="0" smtClean="0"/>
              <a:t> </a:t>
            </a:r>
            <a:r>
              <a:rPr lang="en-US" dirty="0" err="1"/>
              <a:t>părinţilor</a:t>
            </a:r>
            <a:r>
              <a:rPr lang="en-US" dirty="0"/>
              <a:t> </a:t>
            </a:r>
            <a:r>
              <a:rPr lang="en-US" dirty="0" err="1"/>
              <a:t>referitor</a:t>
            </a:r>
            <a:r>
              <a:rPr lang="en-US" dirty="0"/>
              <a:t> la </a:t>
            </a:r>
            <a:r>
              <a:rPr lang="en-US" dirty="0" err="1"/>
              <a:t>vaccinarea</a:t>
            </a:r>
            <a:r>
              <a:rPr lang="en-US" dirty="0"/>
              <a:t> </a:t>
            </a:r>
            <a:r>
              <a:rPr lang="en-US" dirty="0" err="1"/>
              <a:t>fetiţelor</a:t>
            </a:r>
            <a:r>
              <a:rPr lang="en-US" dirty="0"/>
              <a:t> contra </a:t>
            </a:r>
            <a:r>
              <a:rPr lang="en-US" dirty="0" err="1"/>
              <a:t>virusului</a:t>
            </a:r>
            <a:r>
              <a:rPr lang="en-US" dirty="0"/>
              <a:t> HPV.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970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Fortificarea</a:t>
            </a:r>
            <a:r>
              <a:rPr lang="en-US" sz="2000" dirty="0"/>
              <a:t> </a:t>
            </a:r>
            <a:r>
              <a:rPr lang="en-US" sz="2000" dirty="0" err="1"/>
              <a:t>legăturilor</a:t>
            </a:r>
            <a:r>
              <a:rPr lang="en-US" sz="2000" dirty="0"/>
              <a:t> </a:t>
            </a:r>
            <a:r>
              <a:rPr lang="en-US" sz="2000" dirty="0" err="1" smtClean="0"/>
              <a:t>comunitare</a:t>
            </a:r>
            <a:r>
              <a:rPr lang="en-US" sz="2000" dirty="0" smtClean="0"/>
              <a:t> </a:t>
            </a:r>
            <a:r>
              <a:rPr lang="en-US" sz="2000" dirty="0" err="1"/>
              <a:t>pu</a:t>
            </a:r>
            <a:r>
              <a:rPr lang="en-US" sz="2000" dirty="0"/>
              <a:t> a </a:t>
            </a:r>
            <a:r>
              <a:rPr lang="en-US" sz="2000" dirty="0" err="1"/>
              <a:t>asigura</a:t>
            </a:r>
            <a:r>
              <a:rPr lang="en-US" sz="2000" dirty="0"/>
              <a:t> </a:t>
            </a:r>
            <a:r>
              <a:rPr lang="en-US" sz="2000" dirty="0" err="1" smtClean="0"/>
              <a:t>atngerea</a:t>
            </a:r>
            <a:r>
              <a:rPr lang="en-US" sz="2000" dirty="0" smtClean="0"/>
              <a:t> </a:t>
            </a:r>
            <a:r>
              <a:rPr lang="en-US" sz="2000" dirty="0" err="1"/>
              <a:t>obiectivului</a:t>
            </a:r>
            <a:r>
              <a:rPr lang="en-US" sz="2000" dirty="0"/>
              <a:t> I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Promovarea</a:t>
            </a:r>
            <a:r>
              <a:rPr lang="en-US" dirty="0"/>
              <a:t>  </a:t>
            </a:r>
            <a:r>
              <a:rPr lang="en-US" dirty="0" err="1"/>
              <a:t>trainingului</a:t>
            </a:r>
            <a:r>
              <a:rPr lang="en-US" dirty="0"/>
              <a:t> cu </a:t>
            </a:r>
            <a:r>
              <a:rPr lang="en-US" dirty="0" err="1"/>
              <a:t>părinţii</a:t>
            </a:r>
            <a:r>
              <a:rPr lang="en-US" dirty="0"/>
              <a:t> (</a:t>
            </a:r>
            <a:r>
              <a:rPr lang="en-US" dirty="0" err="1"/>
              <a:t>învăţământ</a:t>
            </a:r>
            <a:r>
              <a:rPr lang="en-US" dirty="0"/>
              <a:t> </a:t>
            </a:r>
            <a:r>
              <a:rPr lang="en-US" dirty="0" err="1"/>
              <a:t>primar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învăţământ</a:t>
            </a:r>
            <a:r>
              <a:rPr lang="en-US" dirty="0"/>
              <a:t> </a:t>
            </a:r>
            <a:r>
              <a:rPr lang="en-US" dirty="0" err="1"/>
              <a:t>gimnazial</a:t>
            </a:r>
            <a:r>
              <a:rPr lang="en-US" dirty="0"/>
              <a:t>) </a:t>
            </a:r>
            <a:r>
              <a:rPr lang="en-US" dirty="0" err="1"/>
              <a:t>şi</a:t>
            </a:r>
            <a:r>
              <a:rPr lang="en-US" dirty="0"/>
              <a:t> CD </a:t>
            </a:r>
            <a:r>
              <a:rPr lang="en-US" dirty="0" err="1"/>
              <a:t>referitor</a:t>
            </a:r>
            <a:r>
              <a:rPr lang="en-US" dirty="0"/>
              <a:t> la </a:t>
            </a:r>
            <a:r>
              <a:rPr lang="en-US" dirty="0" err="1"/>
              <a:t>motivaţia</a:t>
            </a:r>
            <a:r>
              <a:rPr lang="en-US" dirty="0"/>
              <a:t> </a:t>
            </a:r>
            <a:r>
              <a:rPr lang="en-US" dirty="0" err="1"/>
              <a:t>elevilor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7546975" y="2017713"/>
            <a:ext cx="4645025" cy="3441700"/>
          </a:xfrm>
        </p:spPr>
        <p:txBody>
          <a:bodyPr/>
          <a:lstStyle/>
          <a:p>
            <a:r>
              <a:rPr lang="ro-MO" dirty="0" smtClean="0"/>
              <a:t>Foto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05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Asigurarea</a:t>
            </a:r>
            <a:r>
              <a:rPr lang="en-US" sz="2000" dirty="0"/>
              <a:t> </a:t>
            </a:r>
            <a:r>
              <a:rPr lang="en-US" sz="2000" dirty="0" err="1"/>
              <a:t>mediului</a:t>
            </a:r>
            <a:r>
              <a:rPr lang="en-US" sz="2000" dirty="0"/>
              <a:t> </a:t>
            </a:r>
            <a:r>
              <a:rPr lang="en-US" sz="2000" dirty="0" err="1"/>
              <a:t>fizic</a:t>
            </a:r>
            <a:r>
              <a:rPr lang="en-US" sz="2000" dirty="0"/>
              <a:t> </a:t>
            </a:r>
            <a:r>
              <a:rPr lang="en-US" sz="2000" dirty="0" smtClean="0"/>
              <a:t>din </a:t>
            </a:r>
            <a:r>
              <a:rPr lang="en-US" sz="2000" dirty="0" err="1"/>
              <a:t>școli</a:t>
            </a:r>
            <a:r>
              <a:rPr lang="en-US" sz="2000" dirty="0"/>
              <a:t> </a:t>
            </a:r>
            <a:r>
              <a:rPr lang="en-US" sz="2000" dirty="0" err="1"/>
              <a:t>pu</a:t>
            </a:r>
            <a:r>
              <a:rPr lang="en-US" sz="2000" dirty="0"/>
              <a:t> a </a:t>
            </a:r>
            <a:r>
              <a:rPr lang="en-US" sz="2000" dirty="0" err="1"/>
              <a:t>asigura</a:t>
            </a:r>
            <a:r>
              <a:rPr lang="en-US" sz="2000" dirty="0"/>
              <a:t> </a:t>
            </a:r>
            <a:r>
              <a:rPr lang="en-US" sz="2000" dirty="0" err="1" smtClean="0"/>
              <a:t>atngerea</a:t>
            </a:r>
            <a:r>
              <a:rPr lang="en-US" sz="2000" dirty="0" smtClean="0"/>
              <a:t> </a:t>
            </a:r>
            <a:r>
              <a:rPr lang="en-US" sz="2000" dirty="0" err="1"/>
              <a:t>obiectivului</a:t>
            </a:r>
            <a:r>
              <a:rPr lang="en-US" sz="2000" dirty="0"/>
              <a:t> II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Continuarea lucrărilor de reparaţie capitală a sistemului de ventilare.</a:t>
            </a:r>
            <a:endParaRPr lang="ru-RU" dirty="0"/>
          </a:p>
          <a:p>
            <a:endParaRPr lang="ru-RU" dirty="0"/>
          </a:p>
        </p:txBody>
      </p:sp>
      <p:pic>
        <p:nvPicPr>
          <p:cNvPr id="3075" name="Picture 3" descr="C:\Users\User\Downloads\20210920_0943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0" y="2432150"/>
            <a:ext cx="4645025" cy="2612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10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600" dirty="0"/>
              <a:t>Sporirea deprinderilor de </a:t>
            </a:r>
            <a:r>
              <a:rPr lang="fr-FR" sz="1600" dirty="0" smtClean="0"/>
              <a:t>sănătate </a:t>
            </a:r>
            <a:r>
              <a:rPr lang="fr-FR" sz="1600" dirty="0"/>
              <a:t>și competențele de acțiune personale pu a </a:t>
            </a:r>
            <a:r>
              <a:rPr lang="en-US" sz="1600" dirty="0" err="1" smtClean="0"/>
              <a:t>asigura</a:t>
            </a:r>
            <a:r>
              <a:rPr lang="en-US" sz="1600" dirty="0" smtClean="0"/>
              <a:t> </a:t>
            </a:r>
            <a:r>
              <a:rPr lang="en-US" sz="1600" dirty="0" err="1"/>
              <a:t>atngerea</a:t>
            </a:r>
            <a:r>
              <a:rPr lang="en-US" sz="1600" dirty="0"/>
              <a:t> </a:t>
            </a:r>
            <a:r>
              <a:rPr lang="en-US" sz="1600" dirty="0" err="1" smtClean="0"/>
              <a:t>obiectivului</a:t>
            </a:r>
            <a:r>
              <a:rPr lang="en-US" sz="1600" dirty="0" smtClean="0"/>
              <a:t> </a:t>
            </a:r>
            <a:r>
              <a:rPr lang="en-US" sz="1600" dirty="0"/>
              <a:t>II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toaletelor</a:t>
            </a:r>
            <a:r>
              <a:rPr lang="en-US" dirty="0"/>
              <a:t> (</a:t>
            </a:r>
            <a:r>
              <a:rPr lang="en-US" dirty="0" err="1"/>
              <a:t>hârtie</a:t>
            </a:r>
            <a:r>
              <a:rPr lang="en-US" dirty="0"/>
              <a:t> </a:t>
            </a:r>
            <a:r>
              <a:rPr lang="en-US" dirty="0" err="1"/>
              <a:t>igienică</a:t>
            </a:r>
            <a:r>
              <a:rPr lang="en-US" dirty="0"/>
              <a:t>), a </a:t>
            </a:r>
            <a:r>
              <a:rPr lang="en-US" dirty="0" err="1"/>
              <a:t>cantinei</a:t>
            </a:r>
            <a:r>
              <a:rPr lang="en-US" dirty="0"/>
              <a:t>, a </a:t>
            </a:r>
            <a:r>
              <a:rPr lang="en-US" dirty="0" err="1"/>
              <a:t>cabinetelor</a:t>
            </a:r>
            <a:r>
              <a:rPr lang="en-US" dirty="0"/>
              <a:t> cu </a:t>
            </a:r>
            <a:r>
              <a:rPr lang="en-US" dirty="0" err="1"/>
              <a:t>săpun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spălatul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mâini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Desfăşurarea</a:t>
            </a:r>
            <a:r>
              <a:rPr lang="en-US" dirty="0"/>
              <a:t> </a:t>
            </a:r>
            <a:r>
              <a:rPr lang="en-US" dirty="0" err="1"/>
              <a:t>orelor</a:t>
            </a:r>
            <a:r>
              <a:rPr lang="en-US" dirty="0"/>
              <a:t> </a:t>
            </a:r>
            <a:r>
              <a:rPr lang="en-US" dirty="0" err="1"/>
              <a:t>tematice</a:t>
            </a:r>
            <a:r>
              <a:rPr lang="en-US" dirty="0"/>
              <a:t>: </a:t>
            </a:r>
            <a:r>
              <a:rPr lang="en-US" i="1" dirty="0" err="1"/>
              <a:t>Igiena</a:t>
            </a:r>
            <a:r>
              <a:rPr lang="en-US" i="1" dirty="0"/>
              <a:t> </a:t>
            </a:r>
            <a:r>
              <a:rPr lang="en-US" i="1" dirty="0" err="1"/>
              <a:t>personală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intimă</a:t>
            </a:r>
            <a:r>
              <a:rPr lang="en-US" i="1" dirty="0"/>
              <a:t>, </a:t>
            </a:r>
            <a:r>
              <a:rPr lang="en-US" i="1" dirty="0" err="1"/>
              <a:t>Cultura</a:t>
            </a:r>
            <a:r>
              <a:rPr lang="en-US" i="1" dirty="0"/>
              <a:t> </a:t>
            </a:r>
            <a:r>
              <a:rPr lang="en-US" i="1" dirty="0" err="1"/>
              <a:t>vestimentară</a:t>
            </a:r>
            <a:r>
              <a:rPr lang="en-US" i="1" dirty="0"/>
              <a:t>, </a:t>
            </a:r>
            <a:r>
              <a:rPr lang="en-US" i="1" dirty="0" err="1"/>
              <a:t>Bunele</a:t>
            </a:r>
            <a:r>
              <a:rPr lang="en-US" i="1" dirty="0"/>
              <a:t> </a:t>
            </a:r>
            <a:r>
              <a:rPr lang="en-US" i="1" dirty="0" err="1"/>
              <a:t>maniere</a:t>
            </a:r>
            <a:r>
              <a:rPr lang="en-US" i="1" dirty="0"/>
              <a:t>, </a:t>
            </a:r>
            <a:r>
              <a:rPr lang="en-US" i="1" dirty="0" err="1"/>
              <a:t>Reguli</a:t>
            </a:r>
            <a:r>
              <a:rPr lang="en-US" i="1" dirty="0"/>
              <a:t> </a:t>
            </a:r>
            <a:r>
              <a:rPr lang="en-US" i="1" dirty="0" err="1"/>
              <a:t>pentru</a:t>
            </a:r>
            <a:r>
              <a:rPr lang="en-US" i="1" dirty="0"/>
              <a:t> o </a:t>
            </a:r>
            <a:r>
              <a:rPr lang="en-US" i="1" dirty="0" err="1"/>
              <a:t>ţinută</a:t>
            </a:r>
            <a:r>
              <a:rPr lang="en-US" i="1" dirty="0"/>
              <a:t> </a:t>
            </a:r>
            <a:r>
              <a:rPr lang="en-US" i="1" dirty="0" err="1"/>
              <a:t>corectă</a:t>
            </a:r>
            <a:r>
              <a:rPr lang="en-US" i="1" dirty="0"/>
              <a:t> a </a:t>
            </a:r>
            <a:r>
              <a:rPr lang="en-US" i="1" dirty="0" err="1"/>
              <a:t>corpului</a:t>
            </a:r>
            <a:r>
              <a:rPr lang="en-US" i="1" dirty="0"/>
              <a:t>.</a:t>
            </a:r>
            <a:endParaRPr lang="ru-RU" dirty="0"/>
          </a:p>
        </p:txBody>
      </p:sp>
      <p:pic>
        <p:nvPicPr>
          <p:cNvPr id="17410" name="Picture 2" descr="C:\Users\User\Downloads\20210920_10475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0" y="2432150"/>
            <a:ext cx="4645025" cy="2612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37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/>
              <a:t>Obiectivele prioritare de </a:t>
            </a:r>
            <a:r>
              <a:rPr lang="ro-RO" b="1" dirty="0" smtClean="0"/>
              <a:t>sănătate</a:t>
            </a:r>
            <a:r>
              <a:rPr lang="ru-RU" dirty="0"/>
              <a:t/>
            </a:r>
            <a:br>
              <a:rPr lang="ru-RU" dirty="0"/>
            </a:b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err="1" smtClean="0"/>
              <a:t>Promovarea</a:t>
            </a:r>
            <a:r>
              <a:rPr lang="en-US" b="1" dirty="0" smtClean="0"/>
              <a:t> </a:t>
            </a:r>
            <a:r>
              <a:rPr lang="en-US" b="1" dirty="0" err="1"/>
              <a:t>unui</a:t>
            </a:r>
            <a:r>
              <a:rPr lang="en-US" b="1" dirty="0"/>
              <a:t> </a:t>
            </a:r>
            <a:r>
              <a:rPr lang="en-US" b="1" dirty="0" err="1"/>
              <a:t>climat</a:t>
            </a:r>
            <a:r>
              <a:rPr lang="en-US" b="1" dirty="0"/>
              <a:t> social </a:t>
            </a:r>
            <a:r>
              <a:rPr lang="en-US" b="1" dirty="0" err="1"/>
              <a:t>pozitiv</a:t>
            </a:r>
            <a:r>
              <a:rPr lang="en-US" b="1" dirty="0"/>
              <a:t> </a:t>
            </a:r>
            <a:r>
              <a:rPr lang="en-US" b="1" dirty="0" err="1"/>
              <a:t>în</a:t>
            </a:r>
            <a:r>
              <a:rPr lang="en-US" b="1" dirty="0"/>
              <a:t> </a:t>
            </a:r>
            <a:r>
              <a:rPr lang="en-US" b="1" dirty="0" err="1"/>
              <a:t>instituţie</a:t>
            </a:r>
            <a:endParaRPr lang="ru-RU" dirty="0"/>
          </a:p>
          <a:p>
            <a:pPr lvl="0"/>
            <a:r>
              <a:rPr lang="ro-RO" b="1" dirty="0"/>
              <a:t>Promovarea activităţilor fizice</a:t>
            </a:r>
            <a:endParaRPr lang="ru-RU" dirty="0"/>
          </a:p>
          <a:p>
            <a:pPr lvl="0"/>
            <a:r>
              <a:rPr lang="ro-RO" b="1" dirty="0"/>
              <a:t>Cultivarea  deprinderilor de sănătate </a:t>
            </a:r>
            <a:endParaRPr lang="ru-RU" dirty="0"/>
          </a:p>
          <a:p>
            <a:pPr lvl="0"/>
            <a:r>
              <a:rPr lang="ro-RO" b="1" dirty="0"/>
              <a:t>Prevenirea arderii profesionale a angajaţilor </a:t>
            </a:r>
            <a:endParaRPr lang="ru-RU" dirty="0"/>
          </a:p>
          <a:p>
            <a:pPr marL="457200" indent="-457200">
              <a:buAutoNum type="arabicPeriod"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4226560"/>
            <a:ext cx="5720080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1800" dirty="0"/>
              <a:t>Facilitarea accesului la </a:t>
            </a:r>
            <a:r>
              <a:rPr lang="ro-MO" sz="1800" dirty="0"/>
              <a:t> </a:t>
            </a:r>
            <a:r>
              <a:rPr lang="fr-FR" sz="1800" dirty="0" smtClean="0"/>
              <a:t>servicii </a:t>
            </a:r>
            <a:r>
              <a:rPr lang="fr-FR" sz="1800" dirty="0"/>
              <a:t>de sănătate </a:t>
            </a:r>
            <a:r>
              <a:rPr lang="fr-FR" sz="1800" dirty="0" smtClean="0"/>
              <a:t>a</a:t>
            </a:r>
            <a:r>
              <a:rPr lang="ro-MO" sz="1800" dirty="0"/>
              <a:t> </a:t>
            </a:r>
            <a:r>
              <a:rPr lang="en-US" sz="1800" dirty="0" err="1" smtClean="0"/>
              <a:t>elevilor</a:t>
            </a:r>
            <a:r>
              <a:rPr lang="en-US" sz="1800" dirty="0" smtClean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asigurarea</a:t>
            </a:r>
            <a:r>
              <a:rPr lang="en-US" sz="1800" dirty="0"/>
              <a:t>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en-US" sz="1800" dirty="0" err="1"/>
              <a:t>bunăstării</a:t>
            </a:r>
            <a:r>
              <a:rPr lang="en-US" sz="1800" dirty="0"/>
              <a:t> </a:t>
            </a:r>
            <a:r>
              <a:rPr lang="en-US" sz="1800" dirty="0" err="1"/>
              <a:t>profesorilor</a:t>
            </a:r>
            <a:r>
              <a:rPr lang="en-US" sz="1800" dirty="0"/>
              <a:t> </a:t>
            </a:r>
            <a:r>
              <a:rPr lang="en-US" sz="1800" dirty="0" err="1"/>
              <a:t>pu</a:t>
            </a:r>
            <a:r>
              <a:rPr lang="en-US" sz="1800" dirty="0"/>
              <a:t> a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atngerea</a:t>
            </a:r>
            <a:r>
              <a:rPr lang="en-US" sz="1800" dirty="0"/>
              <a:t>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en-US" sz="1800" dirty="0" err="1"/>
              <a:t>obiectivului</a:t>
            </a:r>
            <a:r>
              <a:rPr lang="en-US" sz="1800" dirty="0"/>
              <a:t> II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Informarea</a:t>
            </a:r>
            <a:r>
              <a:rPr lang="en-US" dirty="0"/>
              <a:t> </a:t>
            </a:r>
            <a:r>
              <a:rPr lang="en-US" dirty="0" err="1"/>
              <a:t>elevilor</a:t>
            </a:r>
            <a:r>
              <a:rPr lang="en-US" dirty="0"/>
              <a:t> </a:t>
            </a:r>
            <a:r>
              <a:rPr lang="en-US" dirty="0" err="1"/>
              <a:t>referitor</a:t>
            </a:r>
            <a:r>
              <a:rPr lang="en-US" dirty="0"/>
              <a:t> la </a:t>
            </a:r>
            <a:r>
              <a:rPr lang="en-US" dirty="0" err="1"/>
              <a:t>importanţa</a:t>
            </a:r>
            <a:r>
              <a:rPr lang="en-US" dirty="0"/>
              <a:t> </a:t>
            </a:r>
            <a:r>
              <a:rPr lang="en-US" dirty="0" err="1"/>
              <a:t>adresării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scop</a:t>
            </a:r>
            <a:r>
              <a:rPr lang="en-US" dirty="0"/>
              <a:t> </a:t>
            </a:r>
            <a:r>
              <a:rPr lang="en-US" dirty="0" err="1"/>
              <a:t>profilactic</a:t>
            </a:r>
            <a:r>
              <a:rPr lang="en-US" dirty="0"/>
              <a:t> la </a:t>
            </a:r>
            <a:r>
              <a:rPr lang="en-US" dirty="0" err="1"/>
              <a:t>asistenţa</a:t>
            </a:r>
            <a:r>
              <a:rPr lang="en-US" dirty="0"/>
              <a:t> medical </a:t>
            </a:r>
            <a:r>
              <a:rPr lang="en-US" dirty="0" err="1"/>
              <a:t>primară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 smtClean="0"/>
              <a:t>servici</a:t>
            </a:r>
            <a:r>
              <a:rPr lang="ro-MO" smtClean="0"/>
              <a:t>ile</a:t>
            </a:r>
            <a:r>
              <a:rPr lang="en-US" smtClean="0"/>
              <a:t> </a:t>
            </a:r>
            <a:r>
              <a:rPr lang="en-US" dirty="0" err="1"/>
              <a:t>prietenoase</a:t>
            </a:r>
            <a:r>
              <a:rPr lang="en-US" dirty="0"/>
              <a:t> </a:t>
            </a:r>
            <a:r>
              <a:rPr lang="en-US" dirty="0" err="1"/>
              <a:t>tinerilor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782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/>
              <a:t>Includerea în proiecte ce contribuie la promovarea modului sănătos de viață: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451579" y="1869440"/>
            <a:ext cx="9603275" cy="3870960"/>
          </a:xfrm>
        </p:spPr>
        <p:txBody>
          <a:bodyPr>
            <a:normAutofit fontScale="85000" lnSpcReduction="10000"/>
          </a:bodyPr>
          <a:lstStyle/>
          <a:p>
            <a:r>
              <a:rPr lang="ro-RO" dirty="0"/>
              <a:t>Proiect investițional</a:t>
            </a:r>
            <a:r>
              <a:rPr lang="ro-RO" i="1" dirty="0"/>
              <a:t> Construirea foișorului la IPGimnaziul V. Ciobanu, </a:t>
            </a:r>
            <a:r>
              <a:rPr lang="ro-RO" dirty="0"/>
              <a:t>cu suportul UE și Polish Aid în cadrul programului LEADER-UE 2020, implementat de SOLIDARITY Fund PL în parteneriat cu Rețeaua Națională LEADER în RMoldova, ordinul nr.79 din 16.10.2020, Contract de finanțare nr.1 din 18.09.2020 </a:t>
            </a:r>
            <a:endParaRPr lang="ro-RO" dirty="0" smtClean="0"/>
          </a:p>
          <a:p>
            <a:r>
              <a:rPr lang="ro-RO" dirty="0"/>
              <a:t>Programul educațional</a:t>
            </a:r>
            <a:r>
              <a:rPr lang="ro-RO" i="1" dirty="0"/>
              <a:t> Predarea disciplinei Educația pentru Sănătate (2019- 2021),Acord de parteneriat cu Corpul Păcii al Guvernului </a:t>
            </a:r>
            <a:r>
              <a:rPr lang="ro-RO" i="1" dirty="0" smtClean="0"/>
              <a:t>SUA</a:t>
            </a:r>
          </a:p>
          <a:p>
            <a:r>
              <a:rPr lang="ro-RO" i="1" dirty="0" smtClean="0"/>
              <a:t>Proiectului </a:t>
            </a:r>
            <a:r>
              <a:rPr lang="ro-RO" i="1" dirty="0"/>
              <a:t>moldo- elvețian Viață sănătoasă. Reducerea poverii bolilor netransmisibile </a:t>
            </a:r>
            <a:endParaRPr lang="ro-RO" i="1" dirty="0" smtClean="0"/>
          </a:p>
          <a:p>
            <a:r>
              <a:rPr lang="ro-RO" i="1" dirty="0"/>
              <a:t>Programului Educațional Școlar </a:t>
            </a:r>
            <a:r>
              <a:rPr lang="ro-RO" b="1" i="1" dirty="0"/>
              <a:t>Despre tine</a:t>
            </a:r>
            <a:r>
              <a:rPr lang="ro-RO" i="1" dirty="0"/>
              <a:t> , orientat spre formarea deprinderilor modului sănătos de viață la elevele din cl. a V-a </a:t>
            </a:r>
            <a:endParaRPr lang="ro-RO" b="1" dirty="0"/>
          </a:p>
          <a:p>
            <a:r>
              <a:rPr lang="ro-RO" dirty="0"/>
              <a:t>Proiectul</a:t>
            </a:r>
            <a:r>
              <a:rPr lang="ro-RO" i="1" dirty="0"/>
              <a:t> Consolidarea cunoștințelor și abilităților personalului managerial și didactic din școli și instituții rezidențiale pentru prevenirea COVID-19 și a altor boli infecțioase</a:t>
            </a:r>
            <a:r>
              <a:rPr lang="ro-RO" dirty="0"/>
              <a:t>, implementat de MECC în parteneriat cu CCF Moldova și cu susținerea financiară a UNICEF Moldova</a:t>
            </a:r>
            <a:r>
              <a:rPr lang="ro-RO" i="1" dirty="0" smtClean="0"/>
              <a:t>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5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800" dirty="0" err="1"/>
              <a:t>Asigurarea</a:t>
            </a:r>
            <a:r>
              <a:rPr lang="en-US" sz="1800" dirty="0"/>
              <a:t> </a:t>
            </a:r>
            <a:r>
              <a:rPr lang="en-US" sz="1800" dirty="0" err="1"/>
              <a:t>mediului</a:t>
            </a:r>
            <a:r>
              <a:rPr lang="en-US" sz="1800" dirty="0"/>
              <a:t> </a:t>
            </a:r>
            <a:r>
              <a:rPr lang="en-US" sz="1800" dirty="0" err="1"/>
              <a:t>fizic</a:t>
            </a:r>
            <a:r>
              <a:rPr lang="en-US" sz="1800" dirty="0"/>
              <a:t> </a:t>
            </a:r>
            <a:r>
              <a:rPr lang="ro-MO" sz="1800" dirty="0" smtClean="0"/>
              <a:t> </a:t>
            </a:r>
            <a:r>
              <a:rPr lang="en-US" sz="1800" dirty="0" smtClean="0"/>
              <a:t>din </a:t>
            </a:r>
            <a:r>
              <a:rPr lang="en-US" sz="1800" dirty="0" err="1"/>
              <a:t>școli</a:t>
            </a:r>
            <a:r>
              <a:rPr lang="en-US" sz="1800" dirty="0"/>
              <a:t> </a:t>
            </a:r>
            <a:r>
              <a:rPr lang="en-US" sz="1800" dirty="0" smtClean="0"/>
              <a:t>p</a:t>
            </a:r>
            <a:r>
              <a:rPr lang="ro-MO" sz="1800" dirty="0" smtClean="0"/>
              <a:t>entr</a:t>
            </a:r>
            <a:r>
              <a:rPr lang="en-US" sz="1800" dirty="0" smtClean="0"/>
              <a:t>u </a:t>
            </a:r>
            <a:r>
              <a:rPr lang="en-US" sz="1800" dirty="0"/>
              <a:t>a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ro-MO" sz="1800" dirty="0" smtClean="0"/>
              <a:t> </a:t>
            </a:r>
            <a:r>
              <a:rPr lang="en-US" sz="1800" dirty="0" err="1" smtClean="0"/>
              <a:t>atngerea</a:t>
            </a:r>
            <a:r>
              <a:rPr lang="en-US" sz="1800" dirty="0" smtClean="0"/>
              <a:t> </a:t>
            </a:r>
            <a:r>
              <a:rPr lang="en-US" sz="1800" dirty="0" err="1"/>
              <a:t>obiectivului</a:t>
            </a:r>
            <a:r>
              <a:rPr lang="en-US" sz="1800" dirty="0"/>
              <a:t> I</a:t>
            </a:r>
            <a:r>
              <a:rPr lang="ro-MO" sz="1800" dirty="0"/>
              <a:t/>
            </a:r>
            <a:br>
              <a:rPr lang="ro-MO" sz="1800" dirty="0"/>
            </a:br>
            <a:endParaRPr lang="ru-RU" sz="18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Amenajarea</a:t>
            </a:r>
            <a:r>
              <a:rPr lang="en-US" dirty="0" smtClean="0"/>
              <a:t> </a:t>
            </a:r>
            <a:r>
              <a:rPr lang="en-US" dirty="0" err="1"/>
              <a:t>spaţiilor</a:t>
            </a:r>
            <a:r>
              <a:rPr lang="en-US" dirty="0"/>
              <a:t> </a:t>
            </a:r>
            <a:r>
              <a:rPr lang="en-US" dirty="0" err="1"/>
              <a:t>interioare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practicarea</a:t>
            </a:r>
            <a:r>
              <a:rPr lang="en-US" dirty="0"/>
              <a:t> </a:t>
            </a:r>
            <a:r>
              <a:rPr lang="en-US" dirty="0" err="1"/>
              <a:t>jocurilor</a:t>
            </a:r>
            <a:r>
              <a:rPr lang="en-US" dirty="0"/>
              <a:t> de </a:t>
            </a:r>
            <a:r>
              <a:rPr lang="en-US" dirty="0" err="1"/>
              <a:t>masă</a:t>
            </a:r>
            <a:r>
              <a:rPr lang="en-US" dirty="0"/>
              <a:t>, a </a:t>
            </a:r>
            <a:r>
              <a:rPr lang="en-US" dirty="0" err="1"/>
              <a:t>tenisului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jocurilor</a:t>
            </a:r>
            <a:r>
              <a:rPr lang="en-US" dirty="0"/>
              <a:t> </a:t>
            </a:r>
            <a:r>
              <a:rPr lang="en-US" dirty="0" err="1"/>
              <a:t>dinamice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User\Downloads\20210920_1044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560" y="2011680"/>
            <a:ext cx="4799965" cy="303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677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/>
              <a:t>Hol  amenajat pentru jocuri dinamice</a:t>
            </a:r>
            <a:endParaRPr lang="ru-RU" dirty="0"/>
          </a:p>
        </p:txBody>
      </p:sp>
      <p:pic>
        <p:nvPicPr>
          <p:cNvPr id="9218" name="Picture 2" descr="C:\Users\User\Downloads\20210920_111039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480" y="1889760"/>
            <a:ext cx="7003027" cy="357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8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desfăşurarea înviorării de dimineaţă la I recreaţie</a:t>
            </a:r>
            <a:endParaRPr lang="ru-RU" dirty="0"/>
          </a:p>
        </p:txBody>
      </p:sp>
      <p:pic>
        <p:nvPicPr>
          <p:cNvPr id="8194" name="Picture 2" descr="C:\Users\User\Downloads\20210920_094504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818" y="2016125"/>
            <a:ext cx="6132689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630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User\Downloads\20210920_0945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42960" y="-4483100"/>
            <a:ext cx="25603200" cy="1440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177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/>
              <a:t>Dotarea instituției cu materiale informative</a:t>
            </a:r>
            <a:endParaRPr lang="ru-RU" dirty="0"/>
          </a:p>
        </p:txBody>
      </p:sp>
      <p:pic>
        <p:nvPicPr>
          <p:cNvPr id="7170" name="Picture 2" descr="C:\Users\User\Downloads\20210920_11085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854" y="2016125"/>
            <a:ext cx="6982616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145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Amenajarea</a:t>
            </a:r>
            <a:r>
              <a:rPr lang="en-US" dirty="0"/>
              <a:t> </a:t>
            </a:r>
            <a:r>
              <a:rPr lang="en-US" dirty="0" err="1"/>
              <a:t>spaţiilor</a:t>
            </a:r>
            <a:r>
              <a:rPr lang="en-US" dirty="0"/>
              <a:t> </a:t>
            </a:r>
            <a:r>
              <a:rPr lang="ro-MO" dirty="0"/>
              <a:t>ex</a:t>
            </a:r>
            <a:r>
              <a:rPr lang="en-US" dirty="0" err="1"/>
              <a:t>terioare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practic</a:t>
            </a:r>
            <a:r>
              <a:rPr lang="ro-MO" dirty="0"/>
              <a:t>area activităților ludice în aer liber.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6386" name="Picture 2" descr="C:\Users\User\Downloads\20210920_10515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818" y="2016125"/>
            <a:ext cx="6132689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64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Asigurarea</a:t>
            </a:r>
            <a:r>
              <a:rPr lang="en-US" sz="2000" dirty="0"/>
              <a:t> </a:t>
            </a:r>
            <a:r>
              <a:rPr lang="en-US" sz="2000" dirty="0" err="1"/>
              <a:t>mediului</a:t>
            </a:r>
            <a:r>
              <a:rPr lang="en-US" sz="2000" dirty="0"/>
              <a:t> social din </a:t>
            </a:r>
            <a:r>
              <a:rPr lang="en-US" sz="2000" dirty="0" err="1"/>
              <a:t>școli</a:t>
            </a:r>
            <a:r>
              <a:rPr lang="en-US" sz="2000" dirty="0"/>
              <a:t> </a:t>
            </a:r>
            <a:r>
              <a:rPr lang="en-US" sz="2000" dirty="0" smtClean="0"/>
              <a:t>p</a:t>
            </a:r>
            <a:r>
              <a:rPr lang="ro-MO" sz="2000" dirty="0" smtClean="0"/>
              <a:t>entru</a:t>
            </a:r>
            <a:r>
              <a:rPr lang="en-US" sz="2000" dirty="0" smtClean="0"/>
              <a:t> </a:t>
            </a:r>
            <a:r>
              <a:rPr lang="en-US" sz="2000" dirty="0"/>
              <a:t>a </a:t>
            </a:r>
            <a:r>
              <a:rPr lang="en-US" sz="2000" dirty="0" err="1"/>
              <a:t>asigura</a:t>
            </a:r>
            <a:r>
              <a:rPr lang="en-US" sz="2000" dirty="0"/>
              <a:t> </a:t>
            </a:r>
            <a:r>
              <a:rPr lang="en-US" sz="2000" dirty="0" err="1"/>
              <a:t>atngerea</a:t>
            </a:r>
            <a:r>
              <a:rPr lang="en-US" sz="2000" dirty="0"/>
              <a:t> </a:t>
            </a:r>
            <a:r>
              <a:rPr lang="en-US" sz="2000" dirty="0" err="1"/>
              <a:t>obiectivului</a:t>
            </a:r>
            <a:r>
              <a:rPr lang="en-US" sz="2000" dirty="0"/>
              <a:t> I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6690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Organizarea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desfăşurarea</a:t>
            </a:r>
            <a:r>
              <a:rPr lang="en-US" dirty="0"/>
              <a:t> </a:t>
            </a:r>
            <a:r>
              <a:rPr lang="en-US" dirty="0" err="1"/>
              <a:t>activităţilor</a:t>
            </a:r>
            <a:r>
              <a:rPr lang="en-US" dirty="0"/>
              <a:t> </a:t>
            </a:r>
            <a:r>
              <a:rPr lang="en-US" dirty="0" err="1"/>
              <a:t>extracurriculare</a:t>
            </a:r>
            <a:r>
              <a:rPr lang="en-US" dirty="0"/>
              <a:t> </a:t>
            </a:r>
            <a:r>
              <a:rPr lang="en-US" dirty="0" err="1"/>
              <a:t>tematice</a:t>
            </a:r>
            <a:r>
              <a:rPr lang="en-US" dirty="0"/>
              <a:t> cu </a:t>
            </a:r>
            <a:r>
              <a:rPr lang="en-US" dirty="0" err="1"/>
              <a:t>genericul</a:t>
            </a:r>
            <a:r>
              <a:rPr lang="en-US" dirty="0"/>
              <a:t>: </a:t>
            </a:r>
            <a:r>
              <a:rPr lang="ro-RO" i="1" dirty="0"/>
              <a:t>Săptămâna de prevenire a intoxicațiilor acute neprofesionale exogene de etiologie chimică</a:t>
            </a:r>
            <a:r>
              <a:rPr lang="ro-RO" dirty="0"/>
              <a:t>, cl. I-IV – 7- </a:t>
            </a:r>
            <a:r>
              <a:rPr lang="ro-RO" dirty="0" smtClean="0"/>
              <a:t>11.09.2020, </a:t>
            </a:r>
            <a:r>
              <a:rPr lang="ro-RO" i="1" dirty="0"/>
              <a:t>Ziua Mondială de Profilaxie a rabiei</a:t>
            </a:r>
            <a:r>
              <a:rPr lang="ro-RO" dirty="0"/>
              <a:t>, cl. VII- IX – 28.09.2020, </a:t>
            </a:r>
            <a:r>
              <a:rPr lang="ro-RO" i="1" dirty="0"/>
              <a:t>Ziua națională fără alcool</a:t>
            </a:r>
            <a:r>
              <a:rPr lang="ro-RO" dirty="0"/>
              <a:t>, </a:t>
            </a:r>
            <a:r>
              <a:rPr lang="ro-RO" i="1" dirty="0" smtClean="0"/>
              <a:t>Ziua </a:t>
            </a:r>
            <a:r>
              <a:rPr lang="ro-RO" i="1" dirty="0"/>
              <a:t>Mondială a sănătății mintale</a:t>
            </a:r>
            <a:r>
              <a:rPr lang="ro-RO" dirty="0"/>
              <a:t>, activitate în parteneriat cu Centrul Prietenos Tinerilor </a:t>
            </a:r>
            <a:r>
              <a:rPr lang="ro-RO" i="1" dirty="0"/>
              <a:t>Ana</a:t>
            </a:r>
            <a:r>
              <a:rPr lang="ro-RO" dirty="0"/>
              <a:t> ,Drochia – 10.10 </a:t>
            </a:r>
            <a:r>
              <a:rPr lang="ro-RO" dirty="0" smtClean="0"/>
              <a:t>202, </a:t>
            </a:r>
            <a:r>
              <a:rPr lang="ro-RO" i="1" dirty="0"/>
              <a:t>Ziua Mondială a Spălatului pe mâini</a:t>
            </a:r>
            <a:r>
              <a:rPr lang="ro-RO" dirty="0"/>
              <a:t> – I-VI -15.10.2020, </a:t>
            </a:r>
            <a:r>
              <a:rPr lang="ro-RO" i="1" dirty="0"/>
              <a:t>Săptămâna de prevenire a TFU</a:t>
            </a:r>
            <a:r>
              <a:rPr lang="ro-RO" dirty="0"/>
              <a:t>- 16-23.10.20</a:t>
            </a:r>
            <a:r>
              <a:rPr lang="ro-RO" i="1" dirty="0"/>
              <a:t>, Indiferența susține violența</a:t>
            </a:r>
            <a:r>
              <a:rPr lang="ro-RO" dirty="0"/>
              <a:t>, Lunarul </a:t>
            </a:r>
            <a:r>
              <a:rPr lang="ro-RO" i="1" dirty="0"/>
              <a:t>Adolescenţa fără violenţă</a:t>
            </a:r>
            <a:r>
              <a:rPr lang="ro-RO" dirty="0"/>
              <a:t>!, </a:t>
            </a:r>
            <a:r>
              <a:rPr lang="ro-RO" i="1" dirty="0" smtClean="0"/>
              <a:t>Ziua </a:t>
            </a:r>
            <a:r>
              <a:rPr lang="ro-RO" i="1" dirty="0"/>
              <a:t>internațională de renunțare la fumat</a:t>
            </a:r>
            <a:r>
              <a:rPr lang="ro-RO" dirty="0"/>
              <a:t> – administrarea chestionarelor cl. VIII- IX (a III-a săptămână din noiembrie), </a:t>
            </a:r>
            <a:r>
              <a:rPr lang="ro-RO" i="1" dirty="0"/>
              <a:t>Ziua mondială a diabetului zaharat</a:t>
            </a:r>
            <a:r>
              <a:rPr lang="ro-RO" dirty="0"/>
              <a:t> – </a:t>
            </a:r>
            <a:r>
              <a:rPr lang="ro-RO" dirty="0" smtClean="0"/>
              <a:t>17.11.2020, </a:t>
            </a:r>
            <a:r>
              <a:rPr lang="ro-RO" i="1" dirty="0"/>
              <a:t>Săptămâna de informare despre HIV şi SIDA</a:t>
            </a:r>
            <a:r>
              <a:rPr lang="ro-RO" dirty="0"/>
              <a:t>: 1-5 decembrie,  </a:t>
            </a:r>
            <a:r>
              <a:rPr lang="ro-RO" i="1" dirty="0"/>
              <a:t>Campania 16 zile de activism împotriva violenței de gen în mediul școlar și în viața de zi cu zi </a:t>
            </a:r>
            <a:r>
              <a:rPr lang="ro-RO" dirty="0"/>
              <a:t>25.11-10.12.2020, </a:t>
            </a:r>
            <a:r>
              <a:rPr lang="ro-RO" i="1" dirty="0"/>
              <a:t>Împreună pentru un Internet mai sigur</a:t>
            </a:r>
            <a:r>
              <a:rPr lang="ro-RO" dirty="0"/>
              <a:t> 25-30.01.2021, </a:t>
            </a:r>
            <a:r>
              <a:rPr lang="ro-RO" i="1" dirty="0"/>
              <a:t>Săptămâna mondială pentru siguranța rutieră</a:t>
            </a:r>
            <a:r>
              <a:rPr lang="ro-RO" dirty="0"/>
              <a:t> - 22-26.04.2021, </a:t>
            </a:r>
            <a:r>
              <a:rPr lang="ro-RO" i="1" dirty="0"/>
              <a:t>Ziua europeană a siguranței rutiere</a:t>
            </a:r>
            <a:r>
              <a:rPr lang="ro-RO" dirty="0"/>
              <a:t>- 10.05.2021, lecție online cu clasele I-IV, V-IX </a:t>
            </a:r>
            <a:r>
              <a:rPr lang="ro-RO" i="1" dirty="0"/>
              <a:t>Tuberculoza în asociere cu infecția COVID-19-</a:t>
            </a:r>
            <a:r>
              <a:rPr lang="ro-RO" dirty="0"/>
              <a:t> 22.03.2021, </a:t>
            </a:r>
            <a:r>
              <a:rPr lang="ro-RO" i="1" dirty="0"/>
              <a:t>Ziua Mondială a Sănătății</a:t>
            </a:r>
            <a:r>
              <a:rPr lang="ro-RO" dirty="0"/>
              <a:t> – 07.04.2021, </a:t>
            </a:r>
            <a:endParaRPr lang="ro-RO" dirty="0" smtClean="0"/>
          </a:p>
          <a:p>
            <a:r>
              <a:rPr lang="en-US" dirty="0" err="1" smtClean="0"/>
              <a:t>Menţinerea</a:t>
            </a:r>
            <a:r>
              <a:rPr lang="en-US" dirty="0" smtClean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anii</a:t>
            </a:r>
            <a:r>
              <a:rPr lang="en-US" dirty="0"/>
              <a:t> </a:t>
            </a:r>
            <a:r>
              <a:rPr lang="en-US" dirty="0" err="1"/>
              <a:t>următori</a:t>
            </a:r>
            <a:r>
              <a:rPr lang="en-US" dirty="0"/>
              <a:t> a </a:t>
            </a:r>
            <a:r>
              <a:rPr lang="en-US" dirty="0" err="1"/>
              <a:t>lecţiilor</a:t>
            </a:r>
            <a:r>
              <a:rPr lang="en-US" dirty="0"/>
              <a:t> de </a:t>
            </a:r>
            <a:r>
              <a:rPr lang="en-US" dirty="0" err="1"/>
              <a:t>EpS</a:t>
            </a:r>
            <a:r>
              <a:rPr lang="en-US" dirty="0"/>
              <a:t> (min.6 ore)</a:t>
            </a:r>
            <a:endParaRPr lang="ru-RU" dirty="0"/>
          </a:p>
          <a:p>
            <a:r>
              <a:rPr lang="en-US" dirty="0"/>
              <a:t>-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săptămânală</a:t>
            </a:r>
            <a:r>
              <a:rPr lang="en-US" dirty="0"/>
              <a:t> a </a:t>
            </a:r>
            <a:r>
              <a:rPr lang="en-US" dirty="0" err="1"/>
              <a:t>conţinutului</a:t>
            </a:r>
            <a:r>
              <a:rPr lang="en-US" dirty="0"/>
              <a:t> </a:t>
            </a:r>
            <a:r>
              <a:rPr lang="en-US" dirty="0" err="1"/>
              <a:t>boxei</a:t>
            </a:r>
            <a:r>
              <a:rPr lang="en-US" dirty="0"/>
              <a:t> secrete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6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1984</TotalTime>
  <Words>731</Words>
  <Application>Microsoft Office PowerPoint</Application>
  <PresentationFormat>Широкоэкранный</PresentationFormat>
  <Paragraphs>44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Gill Sans MT</vt:lpstr>
      <vt:lpstr>Times New Roman</vt:lpstr>
      <vt:lpstr>Gallery</vt:lpstr>
      <vt:lpstr>Seminarul național al școlilor –pilot care promovează sănătatea în Republica Moldova , 23.09.2021  </vt:lpstr>
      <vt:lpstr>Obiectivele prioritare de sănătate </vt:lpstr>
      <vt:lpstr>Asigurarea mediului fizic  din școli pentru a asigura  atngerea obiectivului I </vt:lpstr>
      <vt:lpstr>Hol  amenajat pentru jocuri dinamice</vt:lpstr>
      <vt:lpstr>desfăşurarea înviorării de dimineaţă la I recreaţie</vt:lpstr>
      <vt:lpstr>Презентация PowerPoint</vt:lpstr>
      <vt:lpstr>Dotarea instituției cu materiale informative</vt:lpstr>
      <vt:lpstr>Amenajarea spaţiilor exterioare pentru practicarea activităților ludice în aer liber. </vt:lpstr>
      <vt:lpstr>Asigurarea mediului social din școli pentru a asigura atngerea obiectivului I</vt:lpstr>
      <vt:lpstr>Ziua Mondială a Spălatului pe mâini – I-VI -15.10.2020</vt:lpstr>
      <vt:lpstr>Săptămâna de informare despre HIV şi SIDA: 1-5 decembrie</vt:lpstr>
      <vt:lpstr>Презентация PowerPoint</vt:lpstr>
      <vt:lpstr>Activitate comunitară de promovare a modului sănătos de viață cu participarea întregii familii</vt:lpstr>
      <vt:lpstr>Ziua Protecției Civile în gimnaziu</vt:lpstr>
      <vt:lpstr>Sporirea deprinderilor de  sănătate și competențele de acțiune personale pu a  asigura  atngerea  obiectivului I</vt:lpstr>
      <vt:lpstr>Facilitarea accesului la servicii de sănătate a elevilor și asigurarea  bunăstării profesorilor pu a asigura  atngerea obiectivului I</vt:lpstr>
      <vt:lpstr>Fortificarea legăturilor comunitare pu a asigura atngerea obiectivului I</vt:lpstr>
      <vt:lpstr>Asigurarea mediului fizic din școli pu a asigura atngerea obiectivului II</vt:lpstr>
      <vt:lpstr>Sporirea deprinderilor de sănătate și competențele de acțiune personale pu a asigura atngerea obiectivului II</vt:lpstr>
      <vt:lpstr>Facilitarea accesului la  servicii de sănătate a elevilor și asigurarea  bunăstării profesorilor pu a asigura atngerea  obiectivului II</vt:lpstr>
      <vt:lpstr>Includerea în proiecte ce contribuie la promovarea modului sănătos de viață: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Strategii de lectură a textului literar</dc:title>
  <dc:creator>User</dc:creator>
  <cp:lastModifiedBy>User</cp:lastModifiedBy>
  <cp:revision>205</cp:revision>
  <dcterms:created xsi:type="dcterms:W3CDTF">2020-05-12T09:32:28Z</dcterms:created>
  <dcterms:modified xsi:type="dcterms:W3CDTF">2021-09-28T11:56:20Z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788557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S9.1.0</vt:lpwstr>
  </property>
</Properties>
</file>